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4"/>
  </p:notesMasterIdLst>
  <p:sldIdLst>
    <p:sldId id="471" r:id="rId2"/>
    <p:sldId id="472" r:id="rId3"/>
    <p:sldId id="474" r:id="rId4"/>
    <p:sldId id="475" r:id="rId5"/>
    <p:sldId id="476" r:id="rId6"/>
    <p:sldId id="467" r:id="rId7"/>
    <p:sldId id="451" r:id="rId8"/>
    <p:sldId id="465" r:id="rId9"/>
    <p:sldId id="452" r:id="rId10"/>
    <p:sldId id="453" r:id="rId11"/>
    <p:sldId id="454" r:id="rId12"/>
    <p:sldId id="455" r:id="rId13"/>
    <p:sldId id="456" r:id="rId14"/>
    <p:sldId id="469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F5D"/>
    <a:srgbClr val="AF9FCF"/>
    <a:srgbClr val="C9BFDF"/>
    <a:srgbClr val="ECEAE7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2"/>
    <p:restoredTop sz="94728"/>
  </p:normalViewPr>
  <p:slideViewPr>
    <p:cSldViewPr snapToGrid="0">
      <p:cViewPr varScale="1">
        <p:scale>
          <a:sx n="63" d="100"/>
          <a:sy n="63" d="100"/>
        </p:scale>
        <p:origin x="90" y="112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06:57:01.6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67 1 24575,'0'3'0,"0"1"0,0-1 0,0 1 0,0-1 0,0 1 0,0-1 0,-2 3 0,2-3 0,-5 6 0,4-5 0,-2 4 0,2-4 0,0 1 0,0-1 0,-1 1 0,2-1 0,-4 3 0,4-3 0,-5 2 0,4-2 0,-2 2 0,3-3 0,-2 1 0,2-1 0,-3 1 0,1-2 0,0 1 0,0-1 0,1 3 0,0-1 0,-2 1 0,1 2 0,0-1 0,-1 2 0,2-2 0,0 1 0,1-3 0,-2 4 0,2-4 0,-2 3 0,2-4 0,0 1 0,0 0 0,0-1 0,0 1 0,0-1 0,0 1 0,2-2 0,-2 1 0,2-1 0,-1 0 0,0 1 0,0-1 0,-1 2 0,2 1 0,-2-1 0,3 4 0,-2-4 0,2 5 0,-3-5 0,4 1 0,-3 1 0,1-1 0,2 8 0,-2-8 0,1 8 0,-1-9 0,1 1 0,-1-6 0,0-2 0,12-24 0,-9 17 0,11-22 0,-13 27 0,3-12 0,-5 12 0,5-15 0,-5 14 0,2-7 0,-3-2 0,0 2 0,0-3 0,-3 3 0,2 8 0,-2-2 0,1 5 0,2-1 0,-2 1 0,2-2 0,0 1 0,0-1 0,-1 1 0,0-1 0,-2 2 0,3 2 0,-4 4 0,2 0 0,0 1 0,-4 9 0,3-7 0,-10 25 0,8-25 0,-10 25 0,12-25 0,-10 15 0,10-16 0,-7 10 0,7-11 0,-2 3 0,5-8 0,-2 0 0,2-5 0,0-11 0,0 8 0,2-16 0,-2 18 0,3-15 0,-1 17 0,0-17 0,0 16 0,-2-6 0,0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035FB-AAF2-9741-A4AB-E80557D9484A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373DB-57D1-CC41-97DC-9BD8E0BD1E4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60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373DB-57D1-CC41-97DC-9BD8E0BD1E4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902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373DB-57D1-CC41-97DC-9BD8E0BD1E4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6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373DB-57D1-CC41-97DC-9BD8E0BD1E4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11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618" y="330370"/>
            <a:ext cx="8637073" cy="1802505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619" y="2161903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98" y="5868460"/>
            <a:ext cx="4973915" cy="309201"/>
          </a:xfrm>
        </p:spPr>
        <p:txBody>
          <a:bodyPr/>
          <a:lstStyle/>
          <a:p>
            <a:endParaRPr kumimoji="1"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1619" y="2159241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55F034-EDF7-4770-B53A-6DDB3E2E7C9C}"/>
              </a:ext>
            </a:extLst>
          </p:cNvPr>
          <p:cNvSpPr/>
          <p:nvPr userDrawn="1"/>
        </p:nvSpPr>
        <p:spPr>
          <a:xfrm>
            <a:off x="0" y="6462358"/>
            <a:ext cx="12192000" cy="39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4040E1CB-1E9B-43CE-8B7C-451F1D1ECFD1}"/>
              </a:ext>
            </a:extLst>
          </p:cNvPr>
          <p:cNvSpPr/>
          <p:nvPr/>
        </p:nvSpPr>
        <p:spPr>
          <a:xfrm flipH="1" flipV="1">
            <a:off x="4969293" y="0"/>
            <a:ext cx="7219950" cy="3962405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FF6A62-DEE9-4E46-ACEC-A00E765D4A6B}"/>
              </a:ext>
            </a:extLst>
          </p:cNvPr>
          <p:cNvGrpSpPr/>
          <p:nvPr userDrawn="1"/>
        </p:nvGrpSpPr>
        <p:grpSpPr>
          <a:xfrm>
            <a:off x="8775772" y="725243"/>
            <a:ext cx="3365020" cy="578509"/>
            <a:chOff x="2578621" y="1115695"/>
            <a:chExt cx="3365020" cy="578509"/>
          </a:xfrm>
        </p:grpSpPr>
        <p:sp>
          <p:nvSpPr>
            <p:cNvPr id="19" name="사각형: 둥근 위쪽 모서리 16">
              <a:extLst>
                <a:ext uri="{FF2B5EF4-FFF2-40B4-BE49-F238E27FC236}">
                  <a16:creationId xmlns:a16="http://schemas.microsoft.com/office/drawing/2014/main" id="{7285953E-23FE-4961-BB96-CF664F929897}"/>
                </a:ext>
              </a:extLst>
            </p:cNvPr>
            <p:cNvSpPr/>
            <p:nvPr/>
          </p:nvSpPr>
          <p:spPr>
            <a:xfrm rot="16200000">
              <a:off x="2732576" y="961748"/>
              <a:ext cx="578498" cy="886408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75000">
                  <a:srgbClr val="FF7C80"/>
                </a:gs>
                <a:gs pos="75000">
                  <a:srgbClr val="FF9999"/>
                </a:gs>
              </a:gsLst>
              <a:lin ang="0" scaled="0"/>
              <a:tileRect/>
            </a:gra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사각형: 둥근 위쪽 모서리 17">
              <a:extLst>
                <a:ext uri="{FF2B5EF4-FFF2-40B4-BE49-F238E27FC236}">
                  <a16:creationId xmlns:a16="http://schemas.microsoft.com/office/drawing/2014/main" id="{B244DD37-2373-4037-A4BB-1B344F5CFCDB}"/>
                </a:ext>
              </a:extLst>
            </p:cNvPr>
            <p:cNvSpPr/>
            <p:nvPr/>
          </p:nvSpPr>
          <p:spPr>
            <a:xfrm rot="16200000">
              <a:off x="4241225" y="-4743"/>
              <a:ext cx="434955" cy="28193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: 도형 21">
              <a:extLst>
                <a:ext uri="{FF2B5EF4-FFF2-40B4-BE49-F238E27FC236}">
                  <a16:creationId xmlns:a16="http://schemas.microsoft.com/office/drawing/2014/main" id="{A0F68537-C9F2-42A2-AAF2-1B3E75A562A2}"/>
                </a:ext>
              </a:extLst>
            </p:cNvPr>
            <p:cNvSpPr/>
            <p:nvPr/>
          </p:nvSpPr>
          <p:spPr>
            <a:xfrm rot="16200000">
              <a:off x="4150616" y="-98820"/>
              <a:ext cx="578509" cy="3007540"/>
            </a:xfrm>
            <a:custGeom>
              <a:avLst/>
              <a:gdLst>
                <a:gd name="connsiteX0" fmla="*/ 578509 w 578509"/>
                <a:gd name="connsiteY0" fmla="*/ 1622166 h 3007540"/>
                <a:gd name="connsiteX1" fmla="*/ 578508 w 578509"/>
                <a:gd name="connsiteY1" fmla="*/ 2952911 h 3007540"/>
                <a:gd name="connsiteX2" fmla="*/ 523880 w 578509"/>
                <a:gd name="connsiteY2" fmla="*/ 3007539 h 3007540"/>
                <a:gd name="connsiteX3" fmla="*/ 523881 w 578509"/>
                <a:gd name="connsiteY3" fmla="*/ 3007538 h 3007540"/>
                <a:gd name="connsiteX4" fmla="*/ 469253 w 578509"/>
                <a:gd name="connsiteY4" fmla="*/ 2952910 h 3007540"/>
                <a:gd name="connsiteX5" fmla="*/ 469253 w 578509"/>
                <a:gd name="connsiteY5" fmla="*/ 1622166 h 3007540"/>
                <a:gd name="connsiteX6" fmla="*/ 469253 w 578509"/>
                <a:gd name="connsiteY6" fmla="*/ 1622163 h 3007540"/>
                <a:gd name="connsiteX7" fmla="*/ 469253 w 578509"/>
                <a:gd name="connsiteY7" fmla="*/ 309540 h 3007540"/>
                <a:gd name="connsiteX8" fmla="*/ 289253 w 578509"/>
                <a:gd name="connsiteY8" fmla="*/ 129540 h 3007540"/>
                <a:gd name="connsiteX9" fmla="*/ 109253 w 578509"/>
                <a:gd name="connsiteY9" fmla="*/ 309540 h 3007540"/>
                <a:gd name="connsiteX10" fmla="*/ 109253 w 578509"/>
                <a:gd name="connsiteY10" fmla="*/ 1622149 h 3007540"/>
                <a:gd name="connsiteX11" fmla="*/ 109257 w 578509"/>
                <a:gd name="connsiteY11" fmla="*/ 1622167 h 3007540"/>
                <a:gd name="connsiteX12" fmla="*/ 109256 w 578509"/>
                <a:gd name="connsiteY12" fmla="*/ 2952912 h 3007540"/>
                <a:gd name="connsiteX13" fmla="*/ 54628 w 578509"/>
                <a:gd name="connsiteY13" fmla="*/ 3007540 h 3007540"/>
                <a:gd name="connsiteX14" fmla="*/ 54629 w 578509"/>
                <a:gd name="connsiteY14" fmla="*/ 3007539 h 3007540"/>
                <a:gd name="connsiteX15" fmla="*/ 0 w 578509"/>
                <a:gd name="connsiteY15" fmla="*/ 2952911 h 3007540"/>
                <a:gd name="connsiteX16" fmla="*/ 1 w 578509"/>
                <a:gd name="connsiteY16" fmla="*/ 1622167 h 3007540"/>
                <a:gd name="connsiteX17" fmla="*/ 3 w 578509"/>
                <a:gd name="connsiteY17" fmla="*/ 1622154 h 3007540"/>
                <a:gd name="connsiteX18" fmla="*/ 3 w 578509"/>
                <a:gd name="connsiteY18" fmla="*/ 289249 h 3007540"/>
                <a:gd name="connsiteX19" fmla="*/ 289252 w 578509"/>
                <a:gd name="connsiteY19" fmla="*/ 0 h 3007540"/>
                <a:gd name="connsiteX20" fmla="*/ 578501 w 578509"/>
                <a:gd name="connsiteY20" fmla="*/ 289249 h 3007540"/>
                <a:gd name="connsiteX21" fmla="*/ 578501 w 578509"/>
                <a:gd name="connsiteY21" fmla="*/ 1622128 h 300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8509" h="3007540">
                  <a:moveTo>
                    <a:pt x="578509" y="1622166"/>
                  </a:moveTo>
                  <a:cubicBezTo>
                    <a:pt x="578509" y="2065748"/>
                    <a:pt x="578508" y="2509329"/>
                    <a:pt x="578508" y="2952911"/>
                  </a:cubicBezTo>
                  <a:cubicBezTo>
                    <a:pt x="578508" y="2983081"/>
                    <a:pt x="554050" y="3007539"/>
                    <a:pt x="523880" y="3007539"/>
                  </a:cubicBezTo>
                  <a:lnTo>
                    <a:pt x="523881" y="3007538"/>
                  </a:lnTo>
                  <a:cubicBezTo>
                    <a:pt x="493711" y="3007538"/>
                    <a:pt x="469253" y="2983080"/>
                    <a:pt x="469253" y="2952910"/>
                  </a:cubicBezTo>
                  <a:lnTo>
                    <a:pt x="469253" y="1622166"/>
                  </a:lnTo>
                  <a:lnTo>
                    <a:pt x="469253" y="1622163"/>
                  </a:lnTo>
                  <a:lnTo>
                    <a:pt x="469253" y="309540"/>
                  </a:lnTo>
                  <a:cubicBezTo>
                    <a:pt x="469253" y="210129"/>
                    <a:pt x="388664" y="129540"/>
                    <a:pt x="289253" y="129540"/>
                  </a:cubicBezTo>
                  <a:cubicBezTo>
                    <a:pt x="189842" y="129540"/>
                    <a:pt x="109253" y="210129"/>
                    <a:pt x="109253" y="309540"/>
                  </a:cubicBezTo>
                  <a:lnTo>
                    <a:pt x="109253" y="1622149"/>
                  </a:lnTo>
                  <a:lnTo>
                    <a:pt x="109257" y="1622167"/>
                  </a:lnTo>
                  <a:cubicBezTo>
                    <a:pt x="109257" y="2065749"/>
                    <a:pt x="109256" y="2509330"/>
                    <a:pt x="109256" y="2952912"/>
                  </a:cubicBezTo>
                  <a:cubicBezTo>
                    <a:pt x="109256" y="2983082"/>
                    <a:pt x="84798" y="3007540"/>
                    <a:pt x="54628" y="3007540"/>
                  </a:cubicBezTo>
                  <a:lnTo>
                    <a:pt x="54629" y="3007539"/>
                  </a:lnTo>
                  <a:cubicBezTo>
                    <a:pt x="24459" y="3007539"/>
                    <a:pt x="0" y="2983081"/>
                    <a:pt x="0" y="2952911"/>
                  </a:cubicBezTo>
                  <a:lnTo>
                    <a:pt x="1" y="1622167"/>
                  </a:lnTo>
                  <a:lnTo>
                    <a:pt x="3" y="1622154"/>
                  </a:lnTo>
                  <a:lnTo>
                    <a:pt x="3" y="289249"/>
                  </a:lnTo>
                  <a:cubicBezTo>
                    <a:pt x="3" y="129501"/>
                    <a:pt x="129504" y="0"/>
                    <a:pt x="289252" y="0"/>
                  </a:cubicBezTo>
                  <a:cubicBezTo>
                    <a:pt x="449000" y="0"/>
                    <a:pt x="578501" y="129501"/>
                    <a:pt x="578501" y="289249"/>
                  </a:cubicBezTo>
                  <a:lnTo>
                    <a:pt x="578501" y="1622128"/>
                  </a:lnTo>
                  <a:close/>
                </a:path>
              </a:pathLst>
            </a:custGeom>
            <a:solidFill>
              <a:srgbClr val="FF9999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2" name="직선 연결선 23">
              <a:extLst>
                <a:ext uri="{FF2B5EF4-FFF2-40B4-BE49-F238E27FC236}">
                  <a16:creationId xmlns:a16="http://schemas.microsoft.com/office/drawing/2014/main" id="{03A0E061-121C-4FBC-94DA-036A61C4C2F6}"/>
                </a:ext>
              </a:extLst>
            </p:cNvPr>
            <p:cNvCxnSpPr>
              <a:cxnSpLocks/>
            </p:cNvCxnSpPr>
            <p:nvPr/>
          </p:nvCxnSpPr>
          <p:spPr>
            <a:xfrm>
              <a:off x="3372574" y="1391850"/>
              <a:ext cx="655729" cy="0"/>
            </a:xfrm>
            <a:prstGeom prst="line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위쪽 모서리 29">
              <a:extLst>
                <a:ext uri="{FF2B5EF4-FFF2-40B4-BE49-F238E27FC236}">
                  <a16:creationId xmlns:a16="http://schemas.microsoft.com/office/drawing/2014/main" id="{0FB59523-C73B-453B-A773-6933B99B30E3}"/>
                </a:ext>
              </a:extLst>
            </p:cNvPr>
            <p:cNvSpPr/>
            <p:nvPr/>
          </p:nvSpPr>
          <p:spPr>
            <a:xfrm>
              <a:off x="3446770" y="1391846"/>
              <a:ext cx="187012" cy="230569"/>
            </a:xfrm>
            <a:prstGeom prst="round2SameRect">
              <a:avLst>
                <a:gd name="adj1" fmla="val 0"/>
                <a:gd name="adj2" fmla="val 30644"/>
              </a:avLst>
            </a:prstGeom>
            <a:solidFill>
              <a:srgbClr val="FF5050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7BFC34-79AC-46A6-8692-51E09F3A1792}"/>
              </a:ext>
            </a:extLst>
          </p:cNvPr>
          <p:cNvGrpSpPr/>
          <p:nvPr userDrawn="1"/>
        </p:nvGrpSpPr>
        <p:grpSpPr>
          <a:xfrm>
            <a:off x="9152047" y="137054"/>
            <a:ext cx="2637715" cy="578509"/>
            <a:chOff x="9152047" y="137054"/>
            <a:chExt cx="2637715" cy="57850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D3DA85B-478A-483C-968D-C7D87D7CB52A}"/>
                </a:ext>
              </a:extLst>
            </p:cNvPr>
            <p:cNvGrpSpPr/>
            <p:nvPr userDrawn="1"/>
          </p:nvGrpSpPr>
          <p:grpSpPr>
            <a:xfrm>
              <a:off x="9152047" y="137054"/>
              <a:ext cx="2612471" cy="578509"/>
              <a:chOff x="2954896" y="527506"/>
              <a:chExt cx="2612471" cy="578509"/>
            </a:xfrm>
          </p:grpSpPr>
          <p:sp>
            <p:nvSpPr>
              <p:cNvPr id="16" name="사각형: 둥근 위쪽 모서리 16">
                <a:extLst>
                  <a:ext uri="{FF2B5EF4-FFF2-40B4-BE49-F238E27FC236}">
                    <a16:creationId xmlns:a16="http://schemas.microsoft.com/office/drawing/2014/main" id="{7E35FD21-59C6-465D-9C8C-D2CF1746AE88}"/>
                  </a:ext>
                </a:extLst>
              </p:cNvPr>
              <p:cNvSpPr/>
              <p:nvPr/>
            </p:nvSpPr>
            <p:spPr>
              <a:xfrm rot="16200000">
                <a:off x="3048404" y="434006"/>
                <a:ext cx="578498" cy="765513"/>
              </a:xfrm>
              <a:prstGeom prst="round2SameRect">
                <a:avLst>
                  <a:gd name="adj1" fmla="val 28595"/>
                  <a:gd name="adj2" fmla="val 0"/>
                </a:avLst>
              </a:prstGeom>
              <a:gradFill flip="none" rotWithShape="1">
                <a:gsLst>
                  <a:gs pos="75000">
                    <a:schemeClr val="accent4">
                      <a:lumMod val="60000"/>
                      <a:lumOff val="40000"/>
                    </a:schemeClr>
                  </a:gs>
                  <a:gs pos="77000">
                    <a:schemeClr val="accent4">
                      <a:lumMod val="40000"/>
                      <a:lumOff val="60000"/>
                    </a:schemeClr>
                  </a:gs>
                </a:gsLst>
                <a:lin ang="0" scaled="0"/>
                <a:tileRect/>
              </a:gra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사각형: 둥근 위쪽 모서리 17">
                <a:extLst>
                  <a:ext uri="{FF2B5EF4-FFF2-40B4-BE49-F238E27FC236}">
                    <a16:creationId xmlns:a16="http://schemas.microsoft.com/office/drawing/2014/main" id="{97AEAFD9-54EE-4C21-95C1-95F50613FCC1}"/>
                  </a:ext>
                </a:extLst>
              </p:cNvPr>
              <p:cNvSpPr/>
              <p:nvPr/>
            </p:nvSpPr>
            <p:spPr>
              <a:xfrm rot="16200000">
                <a:off x="4163653" y="-302281"/>
                <a:ext cx="468285" cy="2204721"/>
              </a:xfrm>
              <a:prstGeom prst="round2SameRect">
                <a:avLst>
                  <a:gd name="adj1" fmla="val 33211"/>
                  <a:gd name="adj2" fmla="val 0"/>
                </a:avLst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자유형 19">
                <a:extLst>
                  <a:ext uri="{FF2B5EF4-FFF2-40B4-BE49-F238E27FC236}">
                    <a16:creationId xmlns:a16="http://schemas.microsoft.com/office/drawing/2014/main" id="{7F4538BE-A154-4912-A19C-03A6D2CE99AD}"/>
                  </a:ext>
                </a:extLst>
              </p:cNvPr>
              <p:cNvSpPr/>
              <p:nvPr/>
            </p:nvSpPr>
            <p:spPr>
              <a:xfrm rot="16200000">
                <a:off x="4126240" y="-335112"/>
                <a:ext cx="578509" cy="2303745"/>
              </a:xfrm>
              <a:custGeom>
                <a:avLst/>
                <a:gdLst>
                  <a:gd name="connsiteX0" fmla="*/ 578509 w 578509"/>
                  <a:gd name="connsiteY0" fmla="*/ 166269 h 2303745"/>
                  <a:gd name="connsiteX1" fmla="*/ 578509 w 578509"/>
                  <a:gd name="connsiteY1" fmla="*/ 2303745 h 2303745"/>
                  <a:gd name="connsiteX2" fmla="*/ 488967 w 578509"/>
                  <a:gd name="connsiteY2" fmla="*/ 2303745 h 2303745"/>
                  <a:gd name="connsiteX3" fmla="*/ 488967 w 578509"/>
                  <a:gd name="connsiteY3" fmla="*/ 237836 h 2303745"/>
                  <a:gd name="connsiteX4" fmla="*/ 378881 w 578509"/>
                  <a:gd name="connsiteY4" fmla="*/ 127750 h 2303745"/>
                  <a:gd name="connsiteX5" fmla="*/ 210220 w 578509"/>
                  <a:gd name="connsiteY5" fmla="*/ 127750 h 2303745"/>
                  <a:gd name="connsiteX6" fmla="*/ 100134 w 578509"/>
                  <a:gd name="connsiteY6" fmla="*/ 237836 h 2303745"/>
                  <a:gd name="connsiteX7" fmla="*/ 100134 w 578509"/>
                  <a:gd name="connsiteY7" fmla="*/ 2303745 h 2303745"/>
                  <a:gd name="connsiteX8" fmla="*/ 0 w 578509"/>
                  <a:gd name="connsiteY8" fmla="*/ 2303745 h 2303745"/>
                  <a:gd name="connsiteX9" fmla="*/ 0 w 578509"/>
                  <a:gd name="connsiteY9" fmla="*/ 166269 h 2303745"/>
                  <a:gd name="connsiteX10" fmla="*/ 166269 w 578509"/>
                  <a:gd name="connsiteY10" fmla="*/ 0 h 2303745"/>
                  <a:gd name="connsiteX11" fmla="*/ 412240 w 578509"/>
                  <a:gd name="connsiteY11" fmla="*/ 0 h 2303745"/>
                  <a:gd name="connsiteX12" fmla="*/ 578509 w 578509"/>
                  <a:gd name="connsiteY12" fmla="*/ 166269 h 230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509" h="2303745">
                    <a:moveTo>
                      <a:pt x="578509" y="166269"/>
                    </a:moveTo>
                    <a:lnTo>
                      <a:pt x="578509" y="2303745"/>
                    </a:lnTo>
                    <a:lnTo>
                      <a:pt x="488967" y="2303745"/>
                    </a:lnTo>
                    <a:lnTo>
                      <a:pt x="488967" y="237836"/>
                    </a:lnTo>
                    <a:cubicBezTo>
                      <a:pt x="488967" y="177037"/>
                      <a:pt x="439680" y="127750"/>
                      <a:pt x="378881" y="127750"/>
                    </a:cubicBezTo>
                    <a:lnTo>
                      <a:pt x="210220" y="127750"/>
                    </a:lnTo>
                    <a:cubicBezTo>
                      <a:pt x="149421" y="127750"/>
                      <a:pt x="100134" y="177037"/>
                      <a:pt x="100134" y="237836"/>
                    </a:cubicBezTo>
                    <a:lnTo>
                      <a:pt x="100134" y="2303745"/>
                    </a:lnTo>
                    <a:lnTo>
                      <a:pt x="0" y="2303745"/>
                    </a:lnTo>
                    <a:lnTo>
                      <a:pt x="0" y="166269"/>
                    </a:lnTo>
                    <a:cubicBezTo>
                      <a:pt x="0" y="74441"/>
                      <a:pt x="74441" y="0"/>
                      <a:pt x="166269" y="0"/>
                    </a:cubicBezTo>
                    <a:lnTo>
                      <a:pt x="412240" y="0"/>
                    </a:lnTo>
                    <a:cubicBezTo>
                      <a:pt x="504068" y="0"/>
                      <a:pt x="578509" y="74441"/>
                      <a:pt x="578509" y="16626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492F7E-2DE0-46B4-B4D2-47837F2F5C3A}"/>
                </a:ext>
              </a:extLst>
            </p:cNvPr>
            <p:cNvSpPr txBox="1"/>
            <p:nvPr/>
          </p:nvSpPr>
          <p:spPr>
            <a:xfrm>
              <a:off x="9662180" y="305895"/>
              <a:ext cx="2127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Naver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Cloud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DevOps 13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BC72B09-62FF-4CB3-BBAE-D4D8E3CF063D}"/>
              </a:ext>
            </a:extLst>
          </p:cNvPr>
          <p:cNvSpPr txBox="1"/>
          <p:nvPr/>
        </p:nvSpPr>
        <p:spPr>
          <a:xfrm>
            <a:off x="10215939" y="860607"/>
            <a:ext cx="184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+mj-ea"/>
                <a:ea typeface="+mj-ea"/>
                <a:cs typeface="KoPubWorld돋움체 Medium" panose="00000600000000000000" pitchFamily="2" charset="-127"/>
              </a:rPr>
              <a:t>Team</a:t>
            </a:r>
            <a:r>
              <a:rPr kumimoji="1" lang="ko-KR" altLang="en-US" sz="1400" dirty="0">
                <a:latin typeface="+mj-ea"/>
                <a:ea typeface="+mj-ea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1400" dirty="0" err="1">
                <a:latin typeface="+mj-ea"/>
                <a:ea typeface="+mj-ea"/>
                <a:cs typeface="KoPubWorld돋움체 Medium" panose="00000600000000000000" pitchFamily="2" charset="-127"/>
              </a:rPr>
              <a:t>Paranmanzang</a:t>
            </a:r>
            <a:endParaRPr kumimoji="1" lang="ko-KR" altLang="en-US" sz="1400" dirty="0"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02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61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98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50" y="976592"/>
            <a:ext cx="11812147" cy="5318700"/>
          </a:xfrm>
        </p:spPr>
        <p:txBody>
          <a:bodyPr anchor="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194367" y="853786"/>
            <a:ext cx="11816394" cy="666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327EAB-01B9-4DEC-ACC7-2408841BFB43}"/>
              </a:ext>
            </a:extLst>
          </p:cNvPr>
          <p:cNvSpPr/>
          <p:nvPr userDrawn="1"/>
        </p:nvSpPr>
        <p:spPr>
          <a:xfrm>
            <a:off x="0" y="6462358"/>
            <a:ext cx="12192000" cy="39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DC31D5-B606-4839-8D48-4296992794F8}"/>
              </a:ext>
            </a:extLst>
          </p:cNvPr>
          <p:cNvGrpSpPr/>
          <p:nvPr userDrawn="1"/>
        </p:nvGrpSpPr>
        <p:grpSpPr>
          <a:xfrm>
            <a:off x="9279431" y="6484957"/>
            <a:ext cx="2893080" cy="350444"/>
            <a:chOff x="8775772" y="725243"/>
            <a:chExt cx="3365020" cy="57850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5328807-6CD7-41A0-98A5-F9C0685B000B}"/>
                </a:ext>
              </a:extLst>
            </p:cNvPr>
            <p:cNvGrpSpPr/>
            <p:nvPr userDrawn="1"/>
          </p:nvGrpSpPr>
          <p:grpSpPr>
            <a:xfrm>
              <a:off x="8775772" y="725243"/>
              <a:ext cx="3365020" cy="578509"/>
              <a:chOff x="2578621" y="1115695"/>
              <a:chExt cx="3365020" cy="578509"/>
            </a:xfrm>
          </p:grpSpPr>
          <p:sp>
            <p:nvSpPr>
              <p:cNvPr id="18" name="사각형: 둥근 위쪽 모서리 16">
                <a:extLst>
                  <a:ext uri="{FF2B5EF4-FFF2-40B4-BE49-F238E27FC236}">
                    <a16:creationId xmlns:a16="http://schemas.microsoft.com/office/drawing/2014/main" id="{38A38435-2A98-4CE1-B43F-AEC2641C8166}"/>
                  </a:ext>
                </a:extLst>
              </p:cNvPr>
              <p:cNvSpPr/>
              <p:nvPr/>
            </p:nvSpPr>
            <p:spPr>
              <a:xfrm rot="16200000">
                <a:off x="2732576" y="961748"/>
                <a:ext cx="578498" cy="8864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75000">
                    <a:srgbClr val="FF7C80"/>
                  </a:gs>
                  <a:gs pos="75000">
                    <a:srgbClr val="FF9999"/>
                  </a:gs>
                </a:gsLst>
                <a:lin ang="0" scaled="0"/>
                <a:tileRect/>
              </a:gra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위쪽 모서리 17">
                <a:extLst>
                  <a:ext uri="{FF2B5EF4-FFF2-40B4-BE49-F238E27FC236}">
                    <a16:creationId xmlns:a16="http://schemas.microsoft.com/office/drawing/2014/main" id="{CAB09C1D-6532-477D-899A-E1B9682B68D6}"/>
                  </a:ext>
                </a:extLst>
              </p:cNvPr>
              <p:cNvSpPr/>
              <p:nvPr/>
            </p:nvSpPr>
            <p:spPr>
              <a:xfrm rot="16200000">
                <a:off x="4241225" y="-4743"/>
                <a:ext cx="434955" cy="28193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자유형: 도형 21">
                <a:extLst>
                  <a:ext uri="{FF2B5EF4-FFF2-40B4-BE49-F238E27FC236}">
                    <a16:creationId xmlns:a16="http://schemas.microsoft.com/office/drawing/2014/main" id="{49B75979-2537-46C2-9F29-E9C0EEA1A2AF}"/>
                  </a:ext>
                </a:extLst>
              </p:cNvPr>
              <p:cNvSpPr/>
              <p:nvPr/>
            </p:nvSpPr>
            <p:spPr>
              <a:xfrm rot="16200000">
                <a:off x="4150616" y="-98820"/>
                <a:ext cx="578509" cy="3007540"/>
              </a:xfrm>
              <a:custGeom>
                <a:avLst/>
                <a:gdLst>
                  <a:gd name="connsiteX0" fmla="*/ 578509 w 578509"/>
                  <a:gd name="connsiteY0" fmla="*/ 1622166 h 3007540"/>
                  <a:gd name="connsiteX1" fmla="*/ 578508 w 578509"/>
                  <a:gd name="connsiteY1" fmla="*/ 2952911 h 3007540"/>
                  <a:gd name="connsiteX2" fmla="*/ 523880 w 578509"/>
                  <a:gd name="connsiteY2" fmla="*/ 3007539 h 3007540"/>
                  <a:gd name="connsiteX3" fmla="*/ 523881 w 578509"/>
                  <a:gd name="connsiteY3" fmla="*/ 3007538 h 3007540"/>
                  <a:gd name="connsiteX4" fmla="*/ 469253 w 578509"/>
                  <a:gd name="connsiteY4" fmla="*/ 2952910 h 3007540"/>
                  <a:gd name="connsiteX5" fmla="*/ 469253 w 578509"/>
                  <a:gd name="connsiteY5" fmla="*/ 1622166 h 3007540"/>
                  <a:gd name="connsiteX6" fmla="*/ 469253 w 578509"/>
                  <a:gd name="connsiteY6" fmla="*/ 1622163 h 3007540"/>
                  <a:gd name="connsiteX7" fmla="*/ 469253 w 578509"/>
                  <a:gd name="connsiteY7" fmla="*/ 309540 h 3007540"/>
                  <a:gd name="connsiteX8" fmla="*/ 289253 w 578509"/>
                  <a:gd name="connsiteY8" fmla="*/ 129540 h 3007540"/>
                  <a:gd name="connsiteX9" fmla="*/ 109253 w 578509"/>
                  <a:gd name="connsiteY9" fmla="*/ 309540 h 3007540"/>
                  <a:gd name="connsiteX10" fmla="*/ 109253 w 578509"/>
                  <a:gd name="connsiteY10" fmla="*/ 1622149 h 3007540"/>
                  <a:gd name="connsiteX11" fmla="*/ 109257 w 578509"/>
                  <a:gd name="connsiteY11" fmla="*/ 1622167 h 3007540"/>
                  <a:gd name="connsiteX12" fmla="*/ 109256 w 578509"/>
                  <a:gd name="connsiteY12" fmla="*/ 2952912 h 3007540"/>
                  <a:gd name="connsiteX13" fmla="*/ 54628 w 578509"/>
                  <a:gd name="connsiteY13" fmla="*/ 3007540 h 3007540"/>
                  <a:gd name="connsiteX14" fmla="*/ 54629 w 578509"/>
                  <a:gd name="connsiteY14" fmla="*/ 3007539 h 3007540"/>
                  <a:gd name="connsiteX15" fmla="*/ 0 w 578509"/>
                  <a:gd name="connsiteY15" fmla="*/ 2952911 h 3007540"/>
                  <a:gd name="connsiteX16" fmla="*/ 1 w 578509"/>
                  <a:gd name="connsiteY16" fmla="*/ 1622167 h 3007540"/>
                  <a:gd name="connsiteX17" fmla="*/ 3 w 578509"/>
                  <a:gd name="connsiteY17" fmla="*/ 1622154 h 3007540"/>
                  <a:gd name="connsiteX18" fmla="*/ 3 w 578509"/>
                  <a:gd name="connsiteY18" fmla="*/ 289249 h 3007540"/>
                  <a:gd name="connsiteX19" fmla="*/ 289252 w 578509"/>
                  <a:gd name="connsiteY19" fmla="*/ 0 h 3007540"/>
                  <a:gd name="connsiteX20" fmla="*/ 578501 w 578509"/>
                  <a:gd name="connsiteY20" fmla="*/ 289249 h 3007540"/>
                  <a:gd name="connsiteX21" fmla="*/ 578501 w 578509"/>
                  <a:gd name="connsiteY21" fmla="*/ 1622128 h 300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78509" h="3007540">
                    <a:moveTo>
                      <a:pt x="578509" y="1622166"/>
                    </a:moveTo>
                    <a:cubicBezTo>
                      <a:pt x="578509" y="2065748"/>
                      <a:pt x="578508" y="2509329"/>
                      <a:pt x="578508" y="2952911"/>
                    </a:cubicBezTo>
                    <a:cubicBezTo>
                      <a:pt x="578508" y="2983081"/>
                      <a:pt x="554050" y="3007539"/>
                      <a:pt x="523880" y="3007539"/>
                    </a:cubicBezTo>
                    <a:lnTo>
                      <a:pt x="523881" y="3007538"/>
                    </a:lnTo>
                    <a:cubicBezTo>
                      <a:pt x="493711" y="3007538"/>
                      <a:pt x="469253" y="2983080"/>
                      <a:pt x="469253" y="2952910"/>
                    </a:cubicBezTo>
                    <a:lnTo>
                      <a:pt x="469253" y="1622166"/>
                    </a:lnTo>
                    <a:lnTo>
                      <a:pt x="469253" y="1622163"/>
                    </a:lnTo>
                    <a:lnTo>
                      <a:pt x="469253" y="309540"/>
                    </a:lnTo>
                    <a:cubicBezTo>
                      <a:pt x="469253" y="210129"/>
                      <a:pt x="388664" y="129540"/>
                      <a:pt x="289253" y="129540"/>
                    </a:cubicBezTo>
                    <a:cubicBezTo>
                      <a:pt x="189842" y="129540"/>
                      <a:pt x="109253" y="210129"/>
                      <a:pt x="109253" y="309540"/>
                    </a:cubicBezTo>
                    <a:lnTo>
                      <a:pt x="109253" y="1622149"/>
                    </a:lnTo>
                    <a:lnTo>
                      <a:pt x="109257" y="1622167"/>
                    </a:lnTo>
                    <a:cubicBezTo>
                      <a:pt x="109257" y="2065749"/>
                      <a:pt x="109256" y="2509330"/>
                      <a:pt x="109256" y="2952912"/>
                    </a:cubicBezTo>
                    <a:cubicBezTo>
                      <a:pt x="109256" y="2983082"/>
                      <a:pt x="84798" y="3007540"/>
                      <a:pt x="54628" y="3007540"/>
                    </a:cubicBezTo>
                    <a:lnTo>
                      <a:pt x="54629" y="3007539"/>
                    </a:lnTo>
                    <a:cubicBezTo>
                      <a:pt x="24459" y="3007539"/>
                      <a:pt x="0" y="2983081"/>
                      <a:pt x="0" y="2952911"/>
                    </a:cubicBezTo>
                    <a:lnTo>
                      <a:pt x="1" y="1622167"/>
                    </a:lnTo>
                    <a:lnTo>
                      <a:pt x="3" y="1622154"/>
                    </a:lnTo>
                    <a:lnTo>
                      <a:pt x="3" y="289249"/>
                    </a:lnTo>
                    <a:cubicBezTo>
                      <a:pt x="3" y="129501"/>
                      <a:pt x="129504" y="0"/>
                      <a:pt x="289252" y="0"/>
                    </a:cubicBezTo>
                    <a:cubicBezTo>
                      <a:pt x="449000" y="0"/>
                      <a:pt x="578501" y="129501"/>
                      <a:pt x="578501" y="289249"/>
                    </a:cubicBezTo>
                    <a:lnTo>
                      <a:pt x="578501" y="1622128"/>
                    </a:lnTo>
                    <a:close/>
                  </a:path>
                </a:pathLst>
              </a:custGeom>
              <a:solidFill>
                <a:srgbClr val="FF9999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직선 연결선 23">
                <a:extLst>
                  <a:ext uri="{FF2B5EF4-FFF2-40B4-BE49-F238E27FC236}">
                    <a16:creationId xmlns:a16="http://schemas.microsoft.com/office/drawing/2014/main" id="{BAE19134-7413-4749-92E0-46BADC98C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2574" y="1391850"/>
                <a:ext cx="655729" cy="0"/>
              </a:xfrm>
              <a:prstGeom prst="line">
                <a:avLst/>
              </a:prstGeom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사각형: 둥근 위쪽 모서리 29">
                <a:extLst>
                  <a:ext uri="{FF2B5EF4-FFF2-40B4-BE49-F238E27FC236}">
                    <a16:creationId xmlns:a16="http://schemas.microsoft.com/office/drawing/2014/main" id="{CE36ED58-D115-4E69-81CB-921F4DA06898}"/>
                  </a:ext>
                </a:extLst>
              </p:cNvPr>
              <p:cNvSpPr/>
              <p:nvPr/>
            </p:nvSpPr>
            <p:spPr>
              <a:xfrm>
                <a:off x="3446770" y="1391846"/>
                <a:ext cx="187012" cy="230569"/>
              </a:xfrm>
              <a:prstGeom prst="round2SameRect">
                <a:avLst>
                  <a:gd name="adj1" fmla="val 0"/>
                  <a:gd name="adj2" fmla="val 30644"/>
                </a:avLst>
              </a:prstGeom>
              <a:solidFill>
                <a:srgbClr val="FF5050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69231B-7358-4093-A401-654A2531DBCE}"/>
                </a:ext>
              </a:extLst>
            </p:cNvPr>
            <p:cNvSpPr txBox="1"/>
            <p:nvPr/>
          </p:nvSpPr>
          <p:spPr>
            <a:xfrm>
              <a:off x="10193165" y="809676"/>
              <a:ext cx="1840090" cy="40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j-ea"/>
                  <a:ea typeface="+mj-ea"/>
                  <a:cs typeface="KoPubWorld돋움체 Medium" panose="00000600000000000000" pitchFamily="2" charset="-127"/>
                </a:rPr>
                <a:t>Team</a:t>
              </a:r>
              <a:r>
                <a:rPr kumimoji="1" lang="ko-KR" altLang="en-US" sz="10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000" dirty="0" err="1">
                  <a:latin typeface="+mj-ea"/>
                  <a:ea typeface="+mj-ea"/>
                  <a:cs typeface="KoPubWorld돋움체 Medium" panose="00000600000000000000" pitchFamily="2" charset="-127"/>
                </a:rPr>
                <a:t>Paranmanzang</a:t>
              </a:r>
              <a:endParaRPr kumimoji="1" lang="ko-KR" altLang="en-US" sz="1000" dirty="0">
                <a:latin typeface="+mj-ea"/>
                <a:ea typeface="+mj-ea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5ACB437-63C3-4145-BCE3-E7125AA08283}"/>
              </a:ext>
            </a:extLst>
          </p:cNvPr>
          <p:cNvSpPr txBox="1"/>
          <p:nvPr userDrawn="1"/>
        </p:nvSpPr>
        <p:spPr>
          <a:xfrm>
            <a:off x="0" y="6462358"/>
            <a:ext cx="1666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5E55D5-B087-487D-A1AD-DCE93CCF7847}" type="slidenum">
              <a:rPr lang="ko-KR" altLang="en-US" sz="1600" smtClean="0">
                <a:solidFill>
                  <a:schemeClr val="bg1"/>
                </a:solidFill>
              </a:rPr>
              <a:t>‹#›</a:t>
            </a:fld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3D36A8-DA28-441F-918F-31BEBC5DE74F}"/>
              </a:ext>
            </a:extLst>
          </p:cNvPr>
          <p:cNvGrpSpPr/>
          <p:nvPr userDrawn="1"/>
        </p:nvGrpSpPr>
        <p:grpSpPr>
          <a:xfrm>
            <a:off x="9234915" y="162274"/>
            <a:ext cx="2883576" cy="355646"/>
            <a:chOff x="9152047" y="137054"/>
            <a:chExt cx="2629050" cy="57850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F4957F7-4D98-47F9-B787-3F43C770BAD9}"/>
                </a:ext>
              </a:extLst>
            </p:cNvPr>
            <p:cNvGrpSpPr/>
            <p:nvPr userDrawn="1"/>
          </p:nvGrpSpPr>
          <p:grpSpPr>
            <a:xfrm>
              <a:off x="9152047" y="137054"/>
              <a:ext cx="2612471" cy="578509"/>
              <a:chOff x="2954896" y="527506"/>
              <a:chExt cx="2612471" cy="578509"/>
            </a:xfrm>
          </p:grpSpPr>
          <p:sp>
            <p:nvSpPr>
              <p:cNvPr id="32" name="사각형: 둥근 위쪽 모서리 16">
                <a:extLst>
                  <a:ext uri="{FF2B5EF4-FFF2-40B4-BE49-F238E27FC236}">
                    <a16:creationId xmlns:a16="http://schemas.microsoft.com/office/drawing/2014/main" id="{9018916A-F94C-4782-87EF-5DF4BA6F744D}"/>
                  </a:ext>
                </a:extLst>
              </p:cNvPr>
              <p:cNvSpPr/>
              <p:nvPr/>
            </p:nvSpPr>
            <p:spPr>
              <a:xfrm rot="16200000">
                <a:off x="3048404" y="434006"/>
                <a:ext cx="578498" cy="765513"/>
              </a:xfrm>
              <a:prstGeom prst="round2SameRect">
                <a:avLst>
                  <a:gd name="adj1" fmla="val 28595"/>
                  <a:gd name="adj2" fmla="val 0"/>
                </a:avLst>
              </a:prstGeom>
              <a:gradFill flip="none" rotWithShape="1">
                <a:gsLst>
                  <a:gs pos="75000">
                    <a:schemeClr val="accent4">
                      <a:lumMod val="60000"/>
                      <a:lumOff val="40000"/>
                    </a:schemeClr>
                  </a:gs>
                  <a:gs pos="77000">
                    <a:schemeClr val="accent4">
                      <a:lumMod val="40000"/>
                      <a:lumOff val="60000"/>
                    </a:schemeClr>
                  </a:gs>
                </a:gsLst>
                <a:lin ang="0" scaled="0"/>
                <a:tileRect/>
              </a:gra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사각형: 둥근 위쪽 모서리 17">
                <a:extLst>
                  <a:ext uri="{FF2B5EF4-FFF2-40B4-BE49-F238E27FC236}">
                    <a16:creationId xmlns:a16="http://schemas.microsoft.com/office/drawing/2014/main" id="{EC8A4D93-ADC5-49EB-A221-D80F652E6A4C}"/>
                  </a:ext>
                </a:extLst>
              </p:cNvPr>
              <p:cNvSpPr/>
              <p:nvPr/>
            </p:nvSpPr>
            <p:spPr>
              <a:xfrm rot="16200000">
                <a:off x="4163653" y="-302281"/>
                <a:ext cx="468285" cy="2204721"/>
              </a:xfrm>
              <a:prstGeom prst="round2SameRect">
                <a:avLst>
                  <a:gd name="adj1" fmla="val 33211"/>
                  <a:gd name="adj2" fmla="val 0"/>
                </a:avLst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자유형 19">
                <a:extLst>
                  <a:ext uri="{FF2B5EF4-FFF2-40B4-BE49-F238E27FC236}">
                    <a16:creationId xmlns:a16="http://schemas.microsoft.com/office/drawing/2014/main" id="{3D07CA49-8865-45CE-B4DC-7A44233A093B}"/>
                  </a:ext>
                </a:extLst>
              </p:cNvPr>
              <p:cNvSpPr/>
              <p:nvPr/>
            </p:nvSpPr>
            <p:spPr>
              <a:xfrm rot="16200000">
                <a:off x="4126240" y="-335112"/>
                <a:ext cx="578509" cy="2303745"/>
              </a:xfrm>
              <a:custGeom>
                <a:avLst/>
                <a:gdLst>
                  <a:gd name="connsiteX0" fmla="*/ 578509 w 578509"/>
                  <a:gd name="connsiteY0" fmla="*/ 166269 h 2303745"/>
                  <a:gd name="connsiteX1" fmla="*/ 578509 w 578509"/>
                  <a:gd name="connsiteY1" fmla="*/ 2303745 h 2303745"/>
                  <a:gd name="connsiteX2" fmla="*/ 488967 w 578509"/>
                  <a:gd name="connsiteY2" fmla="*/ 2303745 h 2303745"/>
                  <a:gd name="connsiteX3" fmla="*/ 488967 w 578509"/>
                  <a:gd name="connsiteY3" fmla="*/ 237836 h 2303745"/>
                  <a:gd name="connsiteX4" fmla="*/ 378881 w 578509"/>
                  <a:gd name="connsiteY4" fmla="*/ 127750 h 2303745"/>
                  <a:gd name="connsiteX5" fmla="*/ 210220 w 578509"/>
                  <a:gd name="connsiteY5" fmla="*/ 127750 h 2303745"/>
                  <a:gd name="connsiteX6" fmla="*/ 100134 w 578509"/>
                  <a:gd name="connsiteY6" fmla="*/ 237836 h 2303745"/>
                  <a:gd name="connsiteX7" fmla="*/ 100134 w 578509"/>
                  <a:gd name="connsiteY7" fmla="*/ 2303745 h 2303745"/>
                  <a:gd name="connsiteX8" fmla="*/ 0 w 578509"/>
                  <a:gd name="connsiteY8" fmla="*/ 2303745 h 2303745"/>
                  <a:gd name="connsiteX9" fmla="*/ 0 w 578509"/>
                  <a:gd name="connsiteY9" fmla="*/ 166269 h 2303745"/>
                  <a:gd name="connsiteX10" fmla="*/ 166269 w 578509"/>
                  <a:gd name="connsiteY10" fmla="*/ 0 h 2303745"/>
                  <a:gd name="connsiteX11" fmla="*/ 412240 w 578509"/>
                  <a:gd name="connsiteY11" fmla="*/ 0 h 2303745"/>
                  <a:gd name="connsiteX12" fmla="*/ 578509 w 578509"/>
                  <a:gd name="connsiteY12" fmla="*/ 166269 h 230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509" h="2303745">
                    <a:moveTo>
                      <a:pt x="578509" y="166269"/>
                    </a:moveTo>
                    <a:lnTo>
                      <a:pt x="578509" y="2303745"/>
                    </a:lnTo>
                    <a:lnTo>
                      <a:pt x="488967" y="2303745"/>
                    </a:lnTo>
                    <a:lnTo>
                      <a:pt x="488967" y="237836"/>
                    </a:lnTo>
                    <a:cubicBezTo>
                      <a:pt x="488967" y="177037"/>
                      <a:pt x="439680" y="127750"/>
                      <a:pt x="378881" y="127750"/>
                    </a:cubicBezTo>
                    <a:lnTo>
                      <a:pt x="210220" y="127750"/>
                    </a:lnTo>
                    <a:cubicBezTo>
                      <a:pt x="149421" y="127750"/>
                      <a:pt x="100134" y="177037"/>
                      <a:pt x="100134" y="237836"/>
                    </a:cubicBezTo>
                    <a:lnTo>
                      <a:pt x="100134" y="2303745"/>
                    </a:lnTo>
                    <a:lnTo>
                      <a:pt x="0" y="2303745"/>
                    </a:lnTo>
                    <a:lnTo>
                      <a:pt x="0" y="166269"/>
                    </a:lnTo>
                    <a:cubicBezTo>
                      <a:pt x="0" y="74441"/>
                      <a:pt x="74441" y="0"/>
                      <a:pt x="166269" y="0"/>
                    </a:cubicBezTo>
                    <a:lnTo>
                      <a:pt x="412240" y="0"/>
                    </a:lnTo>
                    <a:cubicBezTo>
                      <a:pt x="504068" y="0"/>
                      <a:pt x="578509" y="74441"/>
                      <a:pt x="578509" y="16626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98CC80-46E3-4EDF-99FE-A2CE0DECFC90}"/>
                </a:ext>
              </a:extLst>
            </p:cNvPr>
            <p:cNvSpPr txBox="1"/>
            <p:nvPr/>
          </p:nvSpPr>
          <p:spPr>
            <a:xfrm>
              <a:off x="9653515" y="234287"/>
              <a:ext cx="2127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Naver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Cloud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DevOps 13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93553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A1D59D75-7C69-4D51-A476-FCBF71769313}"/>
              </a:ext>
            </a:extLst>
          </p:cNvPr>
          <p:cNvCxnSpPr/>
          <p:nvPr userDrawn="1"/>
        </p:nvCxnSpPr>
        <p:spPr>
          <a:xfrm>
            <a:off x="311619" y="2159241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B7C844-8EA5-4228-8B55-00357F0E6883}"/>
              </a:ext>
            </a:extLst>
          </p:cNvPr>
          <p:cNvSpPr/>
          <p:nvPr userDrawn="1"/>
        </p:nvSpPr>
        <p:spPr>
          <a:xfrm>
            <a:off x="0" y="6462358"/>
            <a:ext cx="12192000" cy="39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4505465-3FDF-425A-B2F0-E338E216034F}"/>
              </a:ext>
            </a:extLst>
          </p:cNvPr>
          <p:cNvSpPr/>
          <p:nvPr userDrawn="1"/>
        </p:nvSpPr>
        <p:spPr>
          <a:xfrm flipH="1" flipV="1">
            <a:off x="4969293" y="0"/>
            <a:ext cx="7219950" cy="3962405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13D28D-4AED-4D6D-96D3-89C921FE8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618" y="330370"/>
            <a:ext cx="8637073" cy="1802505"/>
          </a:xfrm>
        </p:spPr>
        <p:txBody>
          <a:bodyPr bIns="0" anchor="b">
            <a:normAutofit/>
          </a:bodyPr>
          <a:lstStyle>
            <a:lvl1pPr algn="l"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D83E81C-76E8-4175-8EA0-5C5428DB4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19" y="2161903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DB8612F-6F4E-4BC2-A196-1159492A21AA}"/>
              </a:ext>
            </a:extLst>
          </p:cNvPr>
          <p:cNvGrpSpPr/>
          <p:nvPr userDrawn="1"/>
        </p:nvGrpSpPr>
        <p:grpSpPr>
          <a:xfrm>
            <a:off x="8775772" y="137054"/>
            <a:ext cx="3365020" cy="1166698"/>
            <a:chOff x="2578621" y="527506"/>
            <a:chExt cx="3365020" cy="116669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BF74F9E-3DC4-49A2-82FF-100230AFEFE2}"/>
                </a:ext>
              </a:extLst>
            </p:cNvPr>
            <p:cNvGrpSpPr/>
            <p:nvPr userDrawn="1"/>
          </p:nvGrpSpPr>
          <p:grpSpPr>
            <a:xfrm>
              <a:off x="2578621" y="1115695"/>
              <a:ext cx="3365020" cy="578509"/>
              <a:chOff x="2578621" y="1115695"/>
              <a:chExt cx="3365020" cy="578509"/>
            </a:xfrm>
          </p:grpSpPr>
          <p:sp>
            <p:nvSpPr>
              <p:cNvPr id="35" name="사각형: 둥근 위쪽 모서리 16">
                <a:extLst>
                  <a:ext uri="{FF2B5EF4-FFF2-40B4-BE49-F238E27FC236}">
                    <a16:creationId xmlns:a16="http://schemas.microsoft.com/office/drawing/2014/main" id="{4AAF95A9-40A5-4EDF-A7BE-1E9DAFB1037D}"/>
                  </a:ext>
                </a:extLst>
              </p:cNvPr>
              <p:cNvSpPr/>
              <p:nvPr/>
            </p:nvSpPr>
            <p:spPr>
              <a:xfrm rot="16200000">
                <a:off x="2732576" y="961748"/>
                <a:ext cx="578498" cy="8864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75000">
                    <a:srgbClr val="FF7C80"/>
                  </a:gs>
                  <a:gs pos="75000">
                    <a:srgbClr val="FF9999"/>
                  </a:gs>
                </a:gsLst>
                <a:lin ang="0" scaled="0"/>
                <a:tileRect/>
              </a:gra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사각형: 둥근 위쪽 모서리 17">
                <a:extLst>
                  <a:ext uri="{FF2B5EF4-FFF2-40B4-BE49-F238E27FC236}">
                    <a16:creationId xmlns:a16="http://schemas.microsoft.com/office/drawing/2014/main" id="{EBB1C91F-B462-433E-92C0-B158D60546D9}"/>
                  </a:ext>
                </a:extLst>
              </p:cNvPr>
              <p:cNvSpPr/>
              <p:nvPr/>
            </p:nvSpPr>
            <p:spPr>
              <a:xfrm rot="16200000">
                <a:off x="4241225" y="-4743"/>
                <a:ext cx="434955" cy="281938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: 도형 21">
                <a:extLst>
                  <a:ext uri="{FF2B5EF4-FFF2-40B4-BE49-F238E27FC236}">
                    <a16:creationId xmlns:a16="http://schemas.microsoft.com/office/drawing/2014/main" id="{22E59F06-3838-4F9B-9E03-C706BDE3F3BA}"/>
                  </a:ext>
                </a:extLst>
              </p:cNvPr>
              <p:cNvSpPr/>
              <p:nvPr/>
            </p:nvSpPr>
            <p:spPr>
              <a:xfrm rot="16200000">
                <a:off x="4150616" y="-98820"/>
                <a:ext cx="578509" cy="3007540"/>
              </a:xfrm>
              <a:custGeom>
                <a:avLst/>
                <a:gdLst>
                  <a:gd name="connsiteX0" fmla="*/ 578509 w 578509"/>
                  <a:gd name="connsiteY0" fmla="*/ 1622166 h 3007540"/>
                  <a:gd name="connsiteX1" fmla="*/ 578508 w 578509"/>
                  <a:gd name="connsiteY1" fmla="*/ 2952911 h 3007540"/>
                  <a:gd name="connsiteX2" fmla="*/ 523880 w 578509"/>
                  <a:gd name="connsiteY2" fmla="*/ 3007539 h 3007540"/>
                  <a:gd name="connsiteX3" fmla="*/ 523881 w 578509"/>
                  <a:gd name="connsiteY3" fmla="*/ 3007538 h 3007540"/>
                  <a:gd name="connsiteX4" fmla="*/ 469253 w 578509"/>
                  <a:gd name="connsiteY4" fmla="*/ 2952910 h 3007540"/>
                  <a:gd name="connsiteX5" fmla="*/ 469253 w 578509"/>
                  <a:gd name="connsiteY5" fmla="*/ 1622166 h 3007540"/>
                  <a:gd name="connsiteX6" fmla="*/ 469253 w 578509"/>
                  <a:gd name="connsiteY6" fmla="*/ 1622163 h 3007540"/>
                  <a:gd name="connsiteX7" fmla="*/ 469253 w 578509"/>
                  <a:gd name="connsiteY7" fmla="*/ 309540 h 3007540"/>
                  <a:gd name="connsiteX8" fmla="*/ 289253 w 578509"/>
                  <a:gd name="connsiteY8" fmla="*/ 129540 h 3007540"/>
                  <a:gd name="connsiteX9" fmla="*/ 109253 w 578509"/>
                  <a:gd name="connsiteY9" fmla="*/ 309540 h 3007540"/>
                  <a:gd name="connsiteX10" fmla="*/ 109253 w 578509"/>
                  <a:gd name="connsiteY10" fmla="*/ 1622149 h 3007540"/>
                  <a:gd name="connsiteX11" fmla="*/ 109257 w 578509"/>
                  <a:gd name="connsiteY11" fmla="*/ 1622167 h 3007540"/>
                  <a:gd name="connsiteX12" fmla="*/ 109256 w 578509"/>
                  <a:gd name="connsiteY12" fmla="*/ 2952912 h 3007540"/>
                  <a:gd name="connsiteX13" fmla="*/ 54628 w 578509"/>
                  <a:gd name="connsiteY13" fmla="*/ 3007540 h 3007540"/>
                  <a:gd name="connsiteX14" fmla="*/ 54629 w 578509"/>
                  <a:gd name="connsiteY14" fmla="*/ 3007539 h 3007540"/>
                  <a:gd name="connsiteX15" fmla="*/ 0 w 578509"/>
                  <a:gd name="connsiteY15" fmla="*/ 2952911 h 3007540"/>
                  <a:gd name="connsiteX16" fmla="*/ 1 w 578509"/>
                  <a:gd name="connsiteY16" fmla="*/ 1622167 h 3007540"/>
                  <a:gd name="connsiteX17" fmla="*/ 3 w 578509"/>
                  <a:gd name="connsiteY17" fmla="*/ 1622154 h 3007540"/>
                  <a:gd name="connsiteX18" fmla="*/ 3 w 578509"/>
                  <a:gd name="connsiteY18" fmla="*/ 289249 h 3007540"/>
                  <a:gd name="connsiteX19" fmla="*/ 289252 w 578509"/>
                  <a:gd name="connsiteY19" fmla="*/ 0 h 3007540"/>
                  <a:gd name="connsiteX20" fmla="*/ 578501 w 578509"/>
                  <a:gd name="connsiteY20" fmla="*/ 289249 h 3007540"/>
                  <a:gd name="connsiteX21" fmla="*/ 578501 w 578509"/>
                  <a:gd name="connsiteY21" fmla="*/ 1622128 h 300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78509" h="3007540">
                    <a:moveTo>
                      <a:pt x="578509" y="1622166"/>
                    </a:moveTo>
                    <a:cubicBezTo>
                      <a:pt x="578509" y="2065748"/>
                      <a:pt x="578508" y="2509329"/>
                      <a:pt x="578508" y="2952911"/>
                    </a:cubicBezTo>
                    <a:cubicBezTo>
                      <a:pt x="578508" y="2983081"/>
                      <a:pt x="554050" y="3007539"/>
                      <a:pt x="523880" y="3007539"/>
                    </a:cubicBezTo>
                    <a:lnTo>
                      <a:pt x="523881" y="3007538"/>
                    </a:lnTo>
                    <a:cubicBezTo>
                      <a:pt x="493711" y="3007538"/>
                      <a:pt x="469253" y="2983080"/>
                      <a:pt x="469253" y="2952910"/>
                    </a:cubicBezTo>
                    <a:lnTo>
                      <a:pt x="469253" y="1622166"/>
                    </a:lnTo>
                    <a:lnTo>
                      <a:pt x="469253" y="1622163"/>
                    </a:lnTo>
                    <a:lnTo>
                      <a:pt x="469253" y="309540"/>
                    </a:lnTo>
                    <a:cubicBezTo>
                      <a:pt x="469253" y="210129"/>
                      <a:pt x="388664" y="129540"/>
                      <a:pt x="289253" y="129540"/>
                    </a:cubicBezTo>
                    <a:cubicBezTo>
                      <a:pt x="189842" y="129540"/>
                      <a:pt x="109253" y="210129"/>
                      <a:pt x="109253" y="309540"/>
                    </a:cubicBezTo>
                    <a:lnTo>
                      <a:pt x="109253" y="1622149"/>
                    </a:lnTo>
                    <a:lnTo>
                      <a:pt x="109257" y="1622167"/>
                    </a:lnTo>
                    <a:cubicBezTo>
                      <a:pt x="109257" y="2065749"/>
                      <a:pt x="109256" y="2509330"/>
                      <a:pt x="109256" y="2952912"/>
                    </a:cubicBezTo>
                    <a:cubicBezTo>
                      <a:pt x="109256" y="2983082"/>
                      <a:pt x="84798" y="3007540"/>
                      <a:pt x="54628" y="3007540"/>
                    </a:cubicBezTo>
                    <a:lnTo>
                      <a:pt x="54629" y="3007539"/>
                    </a:lnTo>
                    <a:cubicBezTo>
                      <a:pt x="24459" y="3007539"/>
                      <a:pt x="0" y="2983081"/>
                      <a:pt x="0" y="2952911"/>
                    </a:cubicBezTo>
                    <a:lnTo>
                      <a:pt x="1" y="1622167"/>
                    </a:lnTo>
                    <a:lnTo>
                      <a:pt x="3" y="1622154"/>
                    </a:lnTo>
                    <a:lnTo>
                      <a:pt x="3" y="289249"/>
                    </a:lnTo>
                    <a:cubicBezTo>
                      <a:pt x="3" y="129501"/>
                      <a:pt x="129504" y="0"/>
                      <a:pt x="289252" y="0"/>
                    </a:cubicBezTo>
                    <a:cubicBezTo>
                      <a:pt x="449000" y="0"/>
                      <a:pt x="578501" y="129501"/>
                      <a:pt x="578501" y="289249"/>
                    </a:cubicBezTo>
                    <a:lnTo>
                      <a:pt x="578501" y="1622128"/>
                    </a:lnTo>
                    <a:close/>
                  </a:path>
                </a:pathLst>
              </a:custGeom>
              <a:solidFill>
                <a:srgbClr val="FF9999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8" name="직선 연결선 23">
                <a:extLst>
                  <a:ext uri="{FF2B5EF4-FFF2-40B4-BE49-F238E27FC236}">
                    <a16:creationId xmlns:a16="http://schemas.microsoft.com/office/drawing/2014/main" id="{1455D9D7-6E87-48C2-B832-937040C46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2574" y="1391850"/>
                <a:ext cx="655729" cy="0"/>
              </a:xfrm>
              <a:prstGeom prst="line">
                <a:avLst/>
              </a:prstGeom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사각형: 둥근 위쪽 모서리 29">
                <a:extLst>
                  <a:ext uri="{FF2B5EF4-FFF2-40B4-BE49-F238E27FC236}">
                    <a16:creationId xmlns:a16="http://schemas.microsoft.com/office/drawing/2014/main" id="{FE33095D-B17F-4540-B7E6-DDAEC69A2021}"/>
                  </a:ext>
                </a:extLst>
              </p:cNvPr>
              <p:cNvSpPr/>
              <p:nvPr/>
            </p:nvSpPr>
            <p:spPr>
              <a:xfrm>
                <a:off x="3446770" y="1391846"/>
                <a:ext cx="187012" cy="230569"/>
              </a:xfrm>
              <a:prstGeom prst="round2SameRect">
                <a:avLst>
                  <a:gd name="adj1" fmla="val 0"/>
                  <a:gd name="adj2" fmla="val 30644"/>
                </a:avLst>
              </a:prstGeom>
              <a:solidFill>
                <a:srgbClr val="FF5050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958DC3F-D4C7-4A8B-A518-0A4398D179C1}"/>
                </a:ext>
              </a:extLst>
            </p:cNvPr>
            <p:cNvGrpSpPr/>
            <p:nvPr userDrawn="1"/>
          </p:nvGrpSpPr>
          <p:grpSpPr>
            <a:xfrm>
              <a:off x="2954896" y="527506"/>
              <a:ext cx="2612471" cy="578509"/>
              <a:chOff x="2954896" y="527506"/>
              <a:chExt cx="2612471" cy="578509"/>
            </a:xfrm>
          </p:grpSpPr>
          <p:sp>
            <p:nvSpPr>
              <p:cNvPr id="32" name="사각형: 둥근 위쪽 모서리 16">
                <a:extLst>
                  <a:ext uri="{FF2B5EF4-FFF2-40B4-BE49-F238E27FC236}">
                    <a16:creationId xmlns:a16="http://schemas.microsoft.com/office/drawing/2014/main" id="{FAFFAB9B-AB27-4F21-AA09-BE5332FFFA02}"/>
                  </a:ext>
                </a:extLst>
              </p:cNvPr>
              <p:cNvSpPr/>
              <p:nvPr/>
            </p:nvSpPr>
            <p:spPr>
              <a:xfrm rot="16200000">
                <a:off x="3048404" y="434006"/>
                <a:ext cx="578498" cy="765513"/>
              </a:xfrm>
              <a:prstGeom prst="round2SameRect">
                <a:avLst>
                  <a:gd name="adj1" fmla="val 28595"/>
                  <a:gd name="adj2" fmla="val 0"/>
                </a:avLst>
              </a:prstGeom>
              <a:gradFill flip="none" rotWithShape="1">
                <a:gsLst>
                  <a:gs pos="75000">
                    <a:schemeClr val="accent4">
                      <a:lumMod val="60000"/>
                      <a:lumOff val="40000"/>
                    </a:schemeClr>
                  </a:gs>
                  <a:gs pos="77000">
                    <a:schemeClr val="accent4">
                      <a:lumMod val="40000"/>
                      <a:lumOff val="60000"/>
                    </a:schemeClr>
                  </a:gs>
                </a:gsLst>
                <a:lin ang="0" scaled="0"/>
                <a:tileRect/>
              </a:gra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사각형: 둥근 위쪽 모서리 17">
                <a:extLst>
                  <a:ext uri="{FF2B5EF4-FFF2-40B4-BE49-F238E27FC236}">
                    <a16:creationId xmlns:a16="http://schemas.microsoft.com/office/drawing/2014/main" id="{F6E66ECA-7559-492D-A18A-D24B88493041}"/>
                  </a:ext>
                </a:extLst>
              </p:cNvPr>
              <p:cNvSpPr/>
              <p:nvPr/>
            </p:nvSpPr>
            <p:spPr>
              <a:xfrm rot="16200000">
                <a:off x="4163653" y="-302281"/>
                <a:ext cx="468285" cy="2204721"/>
              </a:xfrm>
              <a:prstGeom prst="round2SameRect">
                <a:avLst>
                  <a:gd name="adj1" fmla="val 33211"/>
                  <a:gd name="adj2" fmla="val 0"/>
                </a:avLst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자유형 19">
                <a:extLst>
                  <a:ext uri="{FF2B5EF4-FFF2-40B4-BE49-F238E27FC236}">
                    <a16:creationId xmlns:a16="http://schemas.microsoft.com/office/drawing/2014/main" id="{870520F6-D2E7-42F8-BE5E-52FD3BC3264C}"/>
                  </a:ext>
                </a:extLst>
              </p:cNvPr>
              <p:cNvSpPr/>
              <p:nvPr/>
            </p:nvSpPr>
            <p:spPr>
              <a:xfrm rot="16200000">
                <a:off x="4126240" y="-335112"/>
                <a:ext cx="578509" cy="2303745"/>
              </a:xfrm>
              <a:custGeom>
                <a:avLst/>
                <a:gdLst>
                  <a:gd name="connsiteX0" fmla="*/ 578509 w 578509"/>
                  <a:gd name="connsiteY0" fmla="*/ 166269 h 2303745"/>
                  <a:gd name="connsiteX1" fmla="*/ 578509 w 578509"/>
                  <a:gd name="connsiteY1" fmla="*/ 2303745 h 2303745"/>
                  <a:gd name="connsiteX2" fmla="*/ 488967 w 578509"/>
                  <a:gd name="connsiteY2" fmla="*/ 2303745 h 2303745"/>
                  <a:gd name="connsiteX3" fmla="*/ 488967 w 578509"/>
                  <a:gd name="connsiteY3" fmla="*/ 237836 h 2303745"/>
                  <a:gd name="connsiteX4" fmla="*/ 378881 w 578509"/>
                  <a:gd name="connsiteY4" fmla="*/ 127750 h 2303745"/>
                  <a:gd name="connsiteX5" fmla="*/ 210220 w 578509"/>
                  <a:gd name="connsiteY5" fmla="*/ 127750 h 2303745"/>
                  <a:gd name="connsiteX6" fmla="*/ 100134 w 578509"/>
                  <a:gd name="connsiteY6" fmla="*/ 237836 h 2303745"/>
                  <a:gd name="connsiteX7" fmla="*/ 100134 w 578509"/>
                  <a:gd name="connsiteY7" fmla="*/ 2303745 h 2303745"/>
                  <a:gd name="connsiteX8" fmla="*/ 0 w 578509"/>
                  <a:gd name="connsiteY8" fmla="*/ 2303745 h 2303745"/>
                  <a:gd name="connsiteX9" fmla="*/ 0 w 578509"/>
                  <a:gd name="connsiteY9" fmla="*/ 166269 h 2303745"/>
                  <a:gd name="connsiteX10" fmla="*/ 166269 w 578509"/>
                  <a:gd name="connsiteY10" fmla="*/ 0 h 2303745"/>
                  <a:gd name="connsiteX11" fmla="*/ 412240 w 578509"/>
                  <a:gd name="connsiteY11" fmla="*/ 0 h 2303745"/>
                  <a:gd name="connsiteX12" fmla="*/ 578509 w 578509"/>
                  <a:gd name="connsiteY12" fmla="*/ 166269 h 230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509" h="2303745">
                    <a:moveTo>
                      <a:pt x="578509" y="166269"/>
                    </a:moveTo>
                    <a:lnTo>
                      <a:pt x="578509" y="2303745"/>
                    </a:lnTo>
                    <a:lnTo>
                      <a:pt x="488967" y="2303745"/>
                    </a:lnTo>
                    <a:lnTo>
                      <a:pt x="488967" y="237836"/>
                    </a:lnTo>
                    <a:cubicBezTo>
                      <a:pt x="488967" y="177037"/>
                      <a:pt x="439680" y="127750"/>
                      <a:pt x="378881" y="127750"/>
                    </a:cubicBezTo>
                    <a:lnTo>
                      <a:pt x="210220" y="127750"/>
                    </a:lnTo>
                    <a:cubicBezTo>
                      <a:pt x="149421" y="127750"/>
                      <a:pt x="100134" y="177037"/>
                      <a:pt x="100134" y="237836"/>
                    </a:cubicBezTo>
                    <a:lnTo>
                      <a:pt x="100134" y="2303745"/>
                    </a:lnTo>
                    <a:lnTo>
                      <a:pt x="0" y="2303745"/>
                    </a:lnTo>
                    <a:lnTo>
                      <a:pt x="0" y="166269"/>
                    </a:lnTo>
                    <a:cubicBezTo>
                      <a:pt x="0" y="74441"/>
                      <a:pt x="74441" y="0"/>
                      <a:pt x="166269" y="0"/>
                    </a:cubicBezTo>
                    <a:lnTo>
                      <a:pt x="412240" y="0"/>
                    </a:lnTo>
                    <a:cubicBezTo>
                      <a:pt x="504068" y="0"/>
                      <a:pt x="578509" y="74441"/>
                      <a:pt x="578509" y="16626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D8698-02E1-417A-B495-C22EA793BC16}"/>
                </a:ext>
              </a:extLst>
            </p:cNvPr>
            <p:cNvSpPr txBox="1"/>
            <p:nvPr/>
          </p:nvSpPr>
          <p:spPr>
            <a:xfrm>
              <a:off x="3465029" y="696347"/>
              <a:ext cx="2127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Naver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Cloud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DevOps 13</a:t>
              </a:r>
              <a:r>
                <a:rPr kumimoji="1" lang="ko-KR" altLang="en-US" sz="1200" dirty="0">
                  <a:latin typeface="+mj-ea"/>
                  <a:ea typeface="+mj-ea"/>
                  <a:cs typeface="KoPubWorld돋움체 Medium" panose="00000600000000000000" pitchFamily="2" charset="-127"/>
                </a:rPr>
                <a:t>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1A709C-AAC1-48DB-98D8-077006AA39B2}"/>
                </a:ext>
              </a:extLst>
            </p:cNvPr>
            <p:cNvSpPr txBox="1"/>
            <p:nvPr/>
          </p:nvSpPr>
          <p:spPr>
            <a:xfrm>
              <a:off x="4018788" y="1251059"/>
              <a:ext cx="1840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+mj-ea"/>
                  <a:ea typeface="+mj-ea"/>
                  <a:cs typeface="KoPubWorld돋움체 Medium" panose="00000600000000000000" pitchFamily="2" charset="-127"/>
                </a:rPr>
                <a:t>Team</a:t>
              </a:r>
              <a:r>
                <a:rPr kumimoji="1" lang="ko-KR" altLang="en-US" sz="1400" dirty="0"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kumimoji="1" lang="en-US" altLang="ko-KR" sz="1400" dirty="0" err="1">
                  <a:latin typeface="+mj-ea"/>
                  <a:ea typeface="+mj-ea"/>
                  <a:cs typeface="KoPubWorld돋움체 Medium" panose="00000600000000000000" pitchFamily="2" charset="-127"/>
                </a:rPr>
                <a:t>Paranmanzang</a:t>
              </a:r>
              <a:endParaRPr kumimoji="1" lang="ko-KR" altLang="en-US" sz="1400" dirty="0">
                <a:latin typeface="+mj-ea"/>
                <a:ea typeface="+mj-ea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81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37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8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53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92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79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94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B0291-015D-8A4D-9A13-7C9F1C73FACD}" type="datetimeFigureOut">
              <a:rPr kumimoji="1" lang="ko-KR" altLang="en-US" smtClean="0"/>
              <a:t>2024-10-13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C6DA67-FC0C-DC46-AB1E-7877748063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90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jpe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15.png"/><Relationship Id="rId26" Type="http://schemas.openxmlformats.org/officeDocument/2006/relationships/image" Target="../media/image35.jpeg"/><Relationship Id="rId3" Type="http://schemas.openxmlformats.org/officeDocument/2006/relationships/image" Target="../media/image26.png"/><Relationship Id="rId21" Type="http://schemas.openxmlformats.org/officeDocument/2006/relationships/image" Target="../media/image10.png"/><Relationship Id="rId34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4.png"/><Relationship Id="rId25" Type="http://schemas.openxmlformats.org/officeDocument/2006/relationships/image" Target="../media/image13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9.png"/><Relationship Id="rId29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2.png"/><Relationship Id="rId24" Type="http://schemas.openxmlformats.org/officeDocument/2006/relationships/image" Target="../media/image7.png"/><Relationship Id="rId32" Type="http://schemas.openxmlformats.org/officeDocument/2006/relationships/image" Target="../media/image39.png"/><Relationship Id="rId5" Type="http://schemas.openxmlformats.org/officeDocument/2006/relationships/image" Target="../media/image27.png"/><Relationship Id="rId15" Type="http://schemas.openxmlformats.org/officeDocument/2006/relationships/image" Target="../media/image3.png"/><Relationship Id="rId23" Type="http://schemas.openxmlformats.org/officeDocument/2006/relationships/image" Target="../media/image6.png"/><Relationship Id="rId28" Type="http://schemas.openxmlformats.org/officeDocument/2006/relationships/image" Target="../media/image37.jpeg"/><Relationship Id="rId36" Type="http://schemas.openxmlformats.org/officeDocument/2006/relationships/image" Target="../media/image44.png"/><Relationship Id="rId10" Type="http://schemas.openxmlformats.org/officeDocument/2006/relationships/image" Target="../media/image17.png"/><Relationship Id="rId19" Type="http://schemas.openxmlformats.org/officeDocument/2006/relationships/image" Target="../media/image5.png"/><Relationship Id="rId31" Type="http://schemas.openxmlformats.org/officeDocument/2006/relationships/image" Target="../media/image38.jpe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image" Target="../media/image36.jpeg"/><Relationship Id="rId30" Type="http://schemas.openxmlformats.org/officeDocument/2006/relationships/image" Target="../media/image4.png"/><Relationship Id="rId35" Type="http://schemas.openxmlformats.org/officeDocument/2006/relationships/image" Target="../media/image42.jpeg"/><Relationship Id="rId8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186C45C-F310-4C5E-8D1D-B90FC713A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19" y="2161903"/>
            <a:ext cx="8637072" cy="157637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600" b="1" dirty="0">
                <a:solidFill>
                  <a:srgbClr val="44444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독서 소모임 공간 대여 서비스</a:t>
            </a:r>
            <a:endParaRPr lang="en-US" altLang="ko-KR" sz="2600" b="1" dirty="0">
              <a:solidFill>
                <a:srgbClr val="44444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5200" b="1" dirty="0" err="1">
                <a:solidFill>
                  <a:srgbClr val="44444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ParanManzang</a:t>
            </a:r>
            <a:endParaRPr lang="en-US" altLang="ko-KR" sz="5200" b="1" dirty="0">
              <a:solidFill>
                <a:srgbClr val="444444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56E64C8-10B2-468A-90AE-7BA99B237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619" y="278803"/>
            <a:ext cx="1883100" cy="18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9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749D-DE37-BBF9-F6EA-37A69040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A0B4E-24ED-1F1A-C31C-91E67917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프로젝트 수행 절차 및 방법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에자일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주간회의</a:t>
            </a:r>
            <a:r>
              <a:rPr kumimoji="1"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47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AB7F-3E84-B3FF-8CB1-F9E7FEF35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092DCE-DD1A-C99B-CBBE-CCE6CB25BB46}"/>
              </a:ext>
            </a:extLst>
          </p:cNvPr>
          <p:cNvSpPr txBox="1"/>
          <p:nvPr/>
        </p:nvSpPr>
        <p:spPr>
          <a:xfrm>
            <a:off x="5225025" y="2596957"/>
            <a:ext cx="5260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Spring Cloud Config</a:t>
            </a:r>
            <a:r>
              <a:rPr lang="ko-KR" altLang="en-US" dirty="0">
                <a:latin typeface="+mn-ea"/>
              </a:rPr>
              <a:t>를 통해 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private Repository</a:t>
            </a:r>
            <a:r>
              <a:rPr lang="ko-KR" altLang="en-US" dirty="0">
                <a:latin typeface="+mn-ea"/>
              </a:rPr>
              <a:t>의 값을 전달하는 서버로 모든 </a:t>
            </a:r>
            <a:r>
              <a:rPr lang="en-US" altLang="ko-KR" dirty="0">
                <a:latin typeface="+mn-ea"/>
              </a:rPr>
              <a:t>MS</a:t>
            </a:r>
            <a:r>
              <a:rPr lang="ko-KR" altLang="en-US" dirty="0">
                <a:latin typeface="+mn-ea"/>
              </a:rPr>
              <a:t>에 대한 </a:t>
            </a:r>
            <a:r>
              <a:rPr lang="en-US" altLang="ko-KR" dirty="0">
                <a:latin typeface="+mn-ea"/>
              </a:rPr>
              <a:t>YAML</a:t>
            </a:r>
            <a:r>
              <a:rPr lang="ko-KR" altLang="en-US" dirty="0">
                <a:latin typeface="+mn-ea"/>
              </a:rPr>
              <a:t>을 관리합니다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Spring Cloud Config</a:t>
            </a:r>
            <a:r>
              <a:rPr lang="ko-KR" altLang="en-US" dirty="0">
                <a:latin typeface="+mn-ea"/>
              </a:rPr>
              <a:t>를 통해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모든 </a:t>
            </a:r>
            <a:r>
              <a:rPr lang="en-US" altLang="ko-KR" dirty="0">
                <a:latin typeface="+mn-ea"/>
              </a:rPr>
              <a:t>MS</a:t>
            </a:r>
            <a:r>
              <a:rPr lang="ko-KR" altLang="en-US" dirty="0">
                <a:latin typeface="+mn-ea"/>
              </a:rPr>
              <a:t> 설정 파일을 </a:t>
            </a:r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private Repository</a:t>
            </a:r>
            <a:r>
              <a:rPr lang="ko-KR" altLang="en-US" dirty="0">
                <a:latin typeface="+mn-ea"/>
              </a:rPr>
              <a:t>를 통해 설정 파일을 관리하고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필요할 때 각 서비스가 이를 가져와 실시간으로 사용할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FC627-4154-4B49-E42A-B1F55A28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112520"/>
            <a:ext cx="2634583" cy="52771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17CBD8-7B72-9307-966E-F6A76E36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CONFIG-SERVER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26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6FD7-1F76-1DBF-DC52-8B5E7B5C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55669-D5C6-D1C4-6091-56061CC5A75E}"/>
              </a:ext>
            </a:extLst>
          </p:cNvPr>
          <p:cNvSpPr txBox="1"/>
          <p:nvPr/>
        </p:nvSpPr>
        <p:spPr>
          <a:xfrm>
            <a:off x="830317" y="2329841"/>
            <a:ext cx="549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유레카 서버 전부 </a:t>
            </a:r>
            <a:r>
              <a:rPr lang="ko-KR" altLang="en-US" dirty="0" err="1"/>
              <a:t>돌아가는거</a:t>
            </a:r>
            <a:r>
              <a:rPr lang="ko-KR" altLang="en-US" dirty="0"/>
              <a:t> 사진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D14E3-4375-A584-F8F4-1ADB157FC911}"/>
              </a:ext>
            </a:extLst>
          </p:cNvPr>
          <p:cNvSpPr txBox="1"/>
          <p:nvPr/>
        </p:nvSpPr>
        <p:spPr>
          <a:xfrm>
            <a:off x="6565568" y="2777066"/>
            <a:ext cx="40262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Spring Cloud Netflix Eureka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마이크로 서비스의 포트를 등록하고 클라이언트 서비스가 </a:t>
            </a:r>
            <a:r>
              <a:rPr lang="en-US" altLang="ko-KR" sz="1400" dirty="0"/>
              <a:t>Eureka </a:t>
            </a:r>
            <a:r>
              <a:rPr lang="ko-KR" altLang="en-US" sz="1400" dirty="0"/>
              <a:t>서버를 통해서 다른 서비스의 위치를 조회하여 통신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F34315C-B771-E7C2-447E-578BA9D78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1339" y="2718490"/>
            <a:ext cx="1883100" cy="18831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8847157-95A5-1C0C-2AB5-C575128D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EUREKA-SERVER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31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DFB0E-7119-E327-5132-801D6B5B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36A7B-BD89-2D60-9D07-CB696529C5AE}"/>
              </a:ext>
            </a:extLst>
          </p:cNvPr>
          <p:cNvSpPr txBox="1"/>
          <p:nvPr/>
        </p:nvSpPr>
        <p:spPr>
          <a:xfrm>
            <a:off x="1013356" y="2882162"/>
            <a:ext cx="4346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Spring Cloud Gateway</a:t>
            </a:r>
            <a:r>
              <a:rPr lang="ko-KR" altLang="en-US" dirty="0"/>
              <a:t>는 </a:t>
            </a:r>
            <a:r>
              <a:rPr lang="en-US" altLang="ko-KR" dirty="0"/>
              <a:t>API </a:t>
            </a:r>
            <a:r>
              <a:rPr lang="ko-KR" altLang="en-US" dirty="0"/>
              <a:t>게이트웨이로</a:t>
            </a:r>
            <a:r>
              <a:rPr lang="en-US" altLang="ko-KR" dirty="0"/>
              <a:t>, </a:t>
            </a:r>
            <a:r>
              <a:rPr lang="ko-KR" altLang="en-US" dirty="0"/>
              <a:t>클라이언트 요청을 적절한 </a:t>
            </a:r>
            <a:r>
              <a:rPr lang="ko-KR" altLang="en-US" dirty="0" err="1"/>
              <a:t>마이크로서비스로</a:t>
            </a:r>
            <a:r>
              <a:rPr lang="ko-KR" altLang="en-US" dirty="0"/>
              <a:t> 라우팅하고 인증</a:t>
            </a:r>
            <a:r>
              <a:rPr lang="en-US" altLang="ko-KR" dirty="0"/>
              <a:t>, </a:t>
            </a:r>
            <a:r>
              <a:rPr lang="ko-KR" altLang="en-US" dirty="0"/>
              <a:t>권한 부여</a:t>
            </a:r>
            <a:r>
              <a:rPr lang="en-US" altLang="ko-KR" dirty="0"/>
              <a:t>, </a:t>
            </a:r>
            <a:r>
              <a:rPr lang="ko-KR" altLang="en-US" dirty="0"/>
              <a:t>필터 등의 기능을 제공합니다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</a:t>
            </a:r>
            <a:r>
              <a:rPr lang="ko-KR" altLang="en-US" dirty="0" err="1"/>
              <a:t>마이크로서비스를</a:t>
            </a:r>
            <a:r>
              <a:rPr lang="ko-KR" altLang="en-US" dirty="0"/>
              <a:t> 하나의 </a:t>
            </a:r>
            <a:r>
              <a:rPr lang="ko-KR" altLang="en-US" dirty="0" err="1"/>
              <a:t>엔드포인트로</a:t>
            </a:r>
            <a:r>
              <a:rPr lang="ko-KR" altLang="en-US" dirty="0"/>
              <a:t> 통합하여 외부로 제공합니다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026" name="Picture 2" descr="마이크로서비스] Spring Cloud gateway (7)">
            <a:extLst>
              <a:ext uri="{FF2B5EF4-FFF2-40B4-BE49-F238E27FC236}">
                <a16:creationId xmlns:a16="http://schemas.microsoft.com/office/drawing/2014/main" id="{1B2BD470-335D-B878-6209-5C8B36866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11906" r="9261" b="19530"/>
          <a:stretch/>
        </p:blipFill>
        <p:spPr bwMode="auto">
          <a:xfrm>
            <a:off x="4083876" y="902148"/>
            <a:ext cx="4024247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406057-614F-A26B-7343-A9AADC90116C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GATEWAY-SERVER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38F0D-2C1A-3D96-C10F-F4530D14CC24}"/>
              </a:ext>
            </a:extLst>
          </p:cNvPr>
          <p:cNvSpPr txBox="1"/>
          <p:nvPr/>
        </p:nvSpPr>
        <p:spPr>
          <a:xfrm>
            <a:off x="6510035" y="2881261"/>
            <a:ext cx="4668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API Gateway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ko-KR" altLang="en-US" dirty="0"/>
              <a:t>를 사용하여 이벤트 기반 비동기 처리를 통해 요청을 안정적으로 처리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인증</a:t>
            </a:r>
            <a:r>
              <a:rPr lang="en-US" altLang="ko-KR" dirty="0"/>
              <a:t> / </a:t>
            </a:r>
            <a:r>
              <a:rPr lang="ko-KR" altLang="en-US" dirty="0"/>
              <a:t>인가 과정을 </a:t>
            </a:r>
            <a:r>
              <a:rPr lang="en-US" altLang="ko-KR" dirty="0"/>
              <a:t>API Gateway</a:t>
            </a:r>
            <a:r>
              <a:rPr lang="ko-KR" altLang="en-US" dirty="0"/>
              <a:t>에서 처리하여</a:t>
            </a:r>
            <a:r>
              <a:rPr lang="en-US" altLang="ko-KR" dirty="0"/>
              <a:t>, </a:t>
            </a:r>
            <a:r>
              <a:rPr lang="ko-KR" altLang="en-US" dirty="0"/>
              <a:t>마이크로 서비스 간 보안 처리의 일원화 및 단순화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Spring Cloud Netflix Eureka</a:t>
            </a:r>
            <a:r>
              <a:rPr lang="ko-KR" altLang="en-US" dirty="0"/>
              <a:t>와 함께 사용하여</a:t>
            </a:r>
            <a:r>
              <a:rPr lang="en-US" altLang="ko-KR" dirty="0"/>
              <a:t>, </a:t>
            </a:r>
            <a:r>
              <a:rPr lang="ko-KR" altLang="en-US" dirty="0"/>
              <a:t>클라우드 네이티브에 적합한 서비스 디스커버리 및 라우팅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387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D295D-9578-C73D-A156-8700B91A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9FADC0-EC81-5E57-D58B-F17B8622DD8E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GATEWAY-SERVER - LOGIN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1B9FC9-7F27-3A96-4173-404C493FDD68}"/>
              </a:ext>
            </a:extLst>
          </p:cNvPr>
          <p:cNvSpPr txBox="1"/>
          <p:nvPr/>
        </p:nvSpPr>
        <p:spPr>
          <a:xfrm>
            <a:off x="6517341" y="1397623"/>
            <a:ext cx="51795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돋움체 Medium" panose="00000600000000000000" pitchFamily="2" charset="-127"/>
                <a:ea typeface="KoPubWorld돋움체 Bold" panose="00000800000000000000"/>
                <a:cs typeface="KoPubWorld돋움체 Medium" panose="00000600000000000000" pitchFamily="2" charset="-127"/>
              </a:rPr>
              <a:t>OAuth2.0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Bold" panose="00000800000000000000"/>
                <a:cs typeface="KoPubWorld돋움체 Medium" panose="00000600000000000000" pitchFamily="2" charset="-127"/>
              </a:rPr>
              <a:t>를 통한 인증</a:t>
            </a:r>
            <a:endParaRPr lang="en-US" altLang="ko-KR" b="1" dirty="0">
              <a:latin typeface="KoPubWorld돋움체 Medium" panose="00000600000000000000" pitchFamily="2" charset="-127"/>
              <a:ea typeface="KoPubWorld돋움체 Bold" panose="00000800000000000000"/>
              <a:cs typeface="KoPubWorld돋움체 Medium" panose="00000600000000000000" pitchFamily="2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네이버에 로그인 요청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로그인 성공 시 </a:t>
            </a:r>
            <a:r>
              <a:rPr lang="en-US" altLang="ko-KR" dirty="0">
                <a:latin typeface="+mn-ea"/>
              </a:rPr>
              <a:t>Back-End</a:t>
            </a:r>
            <a:r>
              <a:rPr lang="ko-KR" altLang="en-US" dirty="0">
                <a:latin typeface="+mn-ea"/>
              </a:rPr>
              <a:t>로 </a:t>
            </a:r>
            <a:r>
              <a:rPr lang="ko-KR" altLang="en-US" dirty="0" err="1">
                <a:latin typeface="+mn-ea"/>
              </a:rPr>
              <a:t>리다이렉트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로그인 성공 시 </a:t>
            </a:r>
            <a:r>
              <a:rPr lang="en-US" altLang="ko-KR" dirty="0" err="1">
                <a:latin typeface="+mn-ea"/>
              </a:rPr>
              <a:t>AccessToken</a:t>
            </a:r>
            <a:r>
              <a:rPr lang="ko-KR" altLang="en-US" dirty="0">
                <a:latin typeface="+mn-ea"/>
              </a:rPr>
              <a:t>을 헤더에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RefreshToken</a:t>
            </a:r>
            <a:r>
              <a:rPr lang="ko-KR" altLang="en-US" dirty="0">
                <a:latin typeface="+mn-ea"/>
              </a:rPr>
              <a:t>은 </a:t>
            </a:r>
            <a:r>
              <a:rPr lang="en-US" altLang="ko-KR" dirty="0">
                <a:latin typeface="+mn-ea"/>
              </a:rPr>
              <a:t>set-cookie </a:t>
            </a:r>
            <a:r>
              <a:rPr lang="ko-KR" altLang="en-US" dirty="0">
                <a:latin typeface="+mn-ea"/>
              </a:rPr>
              <a:t>명령을 담아서 </a:t>
            </a:r>
            <a:r>
              <a:rPr lang="en-US" altLang="ko-KR" dirty="0">
                <a:latin typeface="+mn-ea"/>
              </a:rPr>
              <a:t>Front-End</a:t>
            </a:r>
            <a:r>
              <a:rPr lang="ko-KR" altLang="en-US" dirty="0">
                <a:latin typeface="+mn-ea"/>
              </a:rPr>
              <a:t>로 전송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+mn-ea"/>
              </a:rPr>
              <a:t>AccessToken</a:t>
            </a:r>
            <a:r>
              <a:rPr lang="ko-KR" altLang="en-US" dirty="0">
                <a:latin typeface="+mn-ea"/>
              </a:rPr>
              <a:t>이 만료되면 </a:t>
            </a:r>
            <a:r>
              <a:rPr lang="en-US" altLang="ko-KR" dirty="0">
                <a:latin typeface="+mn-ea"/>
              </a:rPr>
              <a:t>Refresh Token</a:t>
            </a:r>
            <a:r>
              <a:rPr lang="ko-KR" altLang="en-US" dirty="0">
                <a:latin typeface="+mn-ea"/>
              </a:rPr>
              <a:t>을 통해 재발급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토큰에 포함된 </a:t>
            </a:r>
            <a:r>
              <a:rPr lang="en-US" altLang="ko-KR" dirty="0">
                <a:latin typeface="+mn-ea"/>
              </a:rPr>
              <a:t>Role</a:t>
            </a:r>
            <a:r>
              <a:rPr lang="ko-KR" altLang="en-US" dirty="0">
                <a:latin typeface="+mn-ea"/>
              </a:rPr>
              <a:t>에 따른 사용자 접근 권한 인가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토큰에 포함된 사용자의 닉네임으로 사용자 인증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닉네임은 중복불가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C8768-8E89-50AC-B2C7-6C353B1868E6}"/>
              </a:ext>
            </a:extLst>
          </p:cNvPr>
          <p:cNvSpPr txBox="1"/>
          <p:nvPr/>
        </p:nvSpPr>
        <p:spPr>
          <a:xfrm>
            <a:off x="495148" y="1397623"/>
            <a:ext cx="51795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JWT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통한 인증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로그인을 하면 </a:t>
            </a:r>
            <a:r>
              <a:rPr lang="en-US" altLang="ko-KR" dirty="0"/>
              <a:t>Back-end</a:t>
            </a:r>
            <a:r>
              <a:rPr lang="ko-KR" altLang="en-US" dirty="0"/>
              <a:t>에서 입력 받은 데이터를 </a:t>
            </a:r>
            <a:r>
              <a:rPr lang="en-US" altLang="ko-KR" dirty="0"/>
              <a:t>MongoDB</a:t>
            </a:r>
            <a:r>
              <a:rPr lang="ko-KR" altLang="en-US" dirty="0"/>
              <a:t>와 비교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로그인 성공 시 </a:t>
            </a:r>
            <a:r>
              <a:rPr lang="en-US" altLang="ko-KR" dirty="0" err="1"/>
              <a:t>AccessToken</a:t>
            </a:r>
            <a:r>
              <a:rPr lang="ko-KR" altLang="en-US" dirty="0"/>
              <a:t>을 헤더에</a:t>
            </a:r>
            <a:r>
              <a:rPr lang="en-US" altLang="ko-KR" dirty="0"/>
              <a:t>, </a:t>
            </a:r>
            <a:r>
              <a:rPr lang="en-US" altLang="ko-KR" dirty="0" err="1"/>
              <a:t>RefreshToken</a:t>
            </a:r>
            <a:r>
              <a:rPr lang="ko-KR" altLang="en-US" dirty="0"/>
              <a:t>은 </a:t>
            </a:r>
            <a:r>
              <a:rPr lang="en-US" altLang="ko-KR" dirty="0"/>
              <a:t>set-cookie </a:t>
            </a:r>
            <a:r>
              <a:rPr lang="ko-KR" altLang="en-US" dirty="0"/>
              <a:t>명령을 담아서 전송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Set-cookie </a:t>
            </a:r>
            <a:r>
              <a:rPr lang="ko-KR" altLang="en-US" dirty="0"/>
              <a:t>명령을 받은 </a:t>
            </a:r>
            <a:r>
              <a:rPr lang="en-US" altLang="ko-KR" dirty="0"/>
              <a:t>front-end</a:t>
            </a:r>
            <a:r>
              <a:rPr lang="ko-KR" altLang="en-US" dirty="0"/>
              <a:t>에서 자동으로 쿠키를 세팅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/>
              <a:t>AccessToken</a:t>
            </a:r>
            <a:r>
              <a:rPr lang="ko-KR" altLang="en-US" dirty="0"/>
              <a:t>이 만료되면 </a:t>
            </a:r>
            <a:r>
              <a:rPr lang="en-US" altLang="ko-KR" dirty="0"/>
              <a:t>Refresh Token</a:t>
            </a:r>
            <a:r>
              <a:rPr lang="ko-KR" altLang="en-US" dirty="0"/>
              <a:t>을 통해 재발급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토큰에 포함된 </a:t>
            </a:r>
            <a:r>
              <a:rPr lang="en-US" altLang="ko-KR" dirty="0"/>
              <a:t>Role</a:t>
            </a:r>
            <a:r>
              <a:rPr lang="ko-KR" altLang="en-US" dirty="0"/>
              <a:t>에 따른 사용자 접근 권한 인가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토큰에 포함된 사용자의 닉네임으로 사용자 인증</a:t>
            </a:r>
            <a:r>
              <a:rPr lang="en-US" altLang="ko-KR" dirty="0"/>
              <a:t>(</a:t>
            </a:r>
            <a:r>
              <a:rPr lang="ko-KR" altLang="en-US" dirty="0"/>
              <a:t>닉네임은 중복불가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85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13DDD-F9AF-02C1-4C9A-C0C741B2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92988-72DA-1D30-743C-2472BA2FDD03}"/>
              </a:ext>
            </a:extLst>
          </p:cNvPr>
          <p:cNvSpPr txBox="1"/>
          <p:nvPr/>
        </p:nvSpPr>
        <p:spPr>
          <a:xfrm>
            <a:off x="930525" y="2359172"/>
            <a:ext cx="4017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관리자 게시글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 등록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 조회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 수정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 삭제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신고 게시판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신고 글 등록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신고 글 조회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신고 글 삭제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25A6B-2E70-192C-9FA7-CBF0BF864145}"/>
              </a:ext>
            </a:extLst>
          </p:cNvPr>
          <p:cNvSpPr txBox="1"/>
          <p:nvPr/>
        </p:nvSpPr>
        <p:spPr>
          <a:xfrm>
            <a:off x="6246888" y="1720840"/>
            <a:ext cx="51147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/>
              <a:t>친구등록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친구 등록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친구 삭제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친구 목록 조회</a:t>
            </a:r>
            <a:endParaRPr lang="en-US" altLang="ko-KR" dirty="0"/>
          </a:p>
          <a:p>
            <a:pPr marL="342900" indent="-342900">
              <a:buAutoNum type="arabicPeriod" startAt="4"/>
            </a:pPr>
            <a:r>
              <a:rPr lang="ko-KR" altLang="en-US" dirty="0"/>
              <a:t>게시물 좋아요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게시물 좋아요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게시물 좋아요 취소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좋아요 한 게시물 조회</a:t>
            </a:r>
            <a:endParaRPr lang="en-US" altLang="ko-KR" dirty="0"/>
          </a:p>
          <a:p>
            <a:pPr marL="342900" indent="-342900">
              <a:buAutoNum type="arabicPeriod" startAt="5"/>
            </a:pPr>
            <a:r>
              <a:rPr lang="ko-KR" altLang="en-US" dirty="0"/>
              <a:t>공간 찜 하기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공간 찜 하기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공간 찜 하기 취소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찜 한 공간 조회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2B29D-5181-EEEB-ACC4-026A422F8D2A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USER-SERVICE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9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690A-A7FC-E9DD-BA5C-C72FE222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FA48D1-E8C4-6DF7-7200-A06A713031AE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CHAT-SERVICE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30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60AD1-9137-231A-70F8-8A3B5138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3A03A-546B-2998-2B78-4167B454F14D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GROUP-SERVICE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70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97FAF-8E06-DF97-D0F1-0BD23ACC8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7E322-FE20-F56F-A6F3-A836480961C9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COMMENT-SERVICE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48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EF856-6BD2-4527-6B56-9EA78D92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E03F88-5B97-AB99-4AF9-EF6D45A0AB08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ROOM-SERVICE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51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A6D21-81E3-4ADF-B926-51DB106A2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9F277B-3420-4C2D-9FB4-0D310BFEC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19" y="2161903"/>
            <a:ext cx="8637072" cy="405960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ko-KR" altLang="en-US" dirty="0"/>
              <a:t>프로젝트 개요</a:t>
            </a:r>
            <a:endParaRPr kumimoji="1" lang="en-US" altLang="ko-KR" dirty="0"/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ko-KR" altLang="en-US" dirty="0"/>
              <a:t>프로젝트 구성 및 팀 구성</a:t>
            </a:r>
            <a:endParaRPr kumimoji="1" lang="en-US" altLang="ko-KR" dirty="0"/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ko-KR" altLang="en-US" dirty="0"/>
              <a:t>프로젝트 수행 절차</a:t>
            </a:r>
            <a:endParaRPr kumimoji="1" lang="en-US" altLang="ko-KR" dirty="0"/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kumimoji="1" lang="ko-KR" altLang="en-US" dirty="0"/>
              <a:t>프로젝트 시연</a:t>
            </a:r>
            <a:endParaRPr kumimoji="1" lang="en-US" altLang="ko-KR" dirty="0"/>
          </a:p>
          <a:p>
            <a:pPr marL="457200" indent="-457200">
              <a:buFontTx/>
              <a:buAutoNum type="arabicPeriod"/>
            </a:pPr>
            <a:endParaRPr kumimoji="1" lang="ko-KR" altLang="en-US" dirty="0"/>
          </a:p>
          <a:p>
            <a:pPr marL="457200" indent="-457200">
              <a:buAutoNum type="arabicPeriod"/>
            </a:pPr>
            <a:endParaRPr kumimoji="1"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10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CDE19-12E9-91B6-16DF-C951B9F81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3D5B9-1FD0-6A24-AFB3-BBC288EFE2B3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FILE-SERVICE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77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0C72-3557-E509-9EDF-65193D53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FE3D3-10BF-D651-DABA-5413021102F4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</a:t>
            </a:r>
            <a:endParaRPr kumimoji="1"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66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F14B-ABEF-D775-2040-6451D2C03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F926CF-8B29-16D0-A1E8-F8FC116DFB7A}"/>
              </a:ext>
            </a:extLst>
          </p:cNvPr>
          <p:cNvSpPr txBox="1"/>
          <p:nvPr/>
        </p:nvSpPr>
        <p:spPr>
          <a:xfrm>
            <a:off x="265541" y="253175"/>
            <a:ext cx="501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81164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B04A0-D367-4B8B-A742-000E680CB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프로젝트 개요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DC11AB-B227-45EB-91E0-D9E433958024}"/>
              </a:ext>
            </a:extLst>
          </p:cNvPr>
          <p:cNvGrpSpPr/>
          <p:nvPr/>
        </p:nvGrpSpPr>
        <p:grpSpPr>
          <a:xfrm>
            <a:off x="4569469" y="3491968"/>
            <a:ext cx="3053061" cy="1767411"/>
            <a:chOff x="1813237" y="3457643"/>
            <a:chExt cx="3053061" cy="1767411"/>
          </a:xfrm>
        </p:grpSpPr>
        <p:sp>
          <p:nvSpPr>
            <p:cNvPr id="7" name="모서리가 둥근 직사각형 9">
              <a:extLst>
                <a:ext uri="{FF2B5EF4-FFF2-40B4-BE49-F238E27FC236}">
                  <a16:creationId xmlns:a16="http://schemas.microsoft.com/office/drawing/2014/main" id="{A76EB723-D79E-4BF6-9060-4ED96D971C4D}"/>
                </a:ext>
              </a:extLst>
            </p:cNvPr>
            <p:cNvSpPr/>
            <p:nvPr/>
          </p:nvSpPr>
          <p:spPr>
            <a:xfrm>
              <a:off x="1813237" y="3727644"/>
              <a:ext cx="3053061" cy="1497410"/>
            </a:xfrm>
            <a:prstGeom prst="roundRect">
              <a:avLst/>
            </a:prstGeom>
            <a:noFill/>
            <a:ln>
              <a:solidFill>
                <a:srgbClr val="03CF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latin typeface="+mn-ea"/>
                </a:rPr>
                <a:t>소모임 관리</a:t>
              </a:r>
              <a:endParaRPr lang="en-US" altLang="ko-KR" sz="1600" dirty="0">
                <a:solidFill>
                  <a:srgbClr val="0E0E0E"/>
                </a:solidFill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latin typeface="+mn-ea"/>
                </a:rPr>
                <a:t>참여자 간 소통</a:t>
              </a:r>
              <a:endParaRPr lang="en-US" altLang="ko-KR" sz="1600" dirty="0">
                <a:solidFill>
                  <a:srgbClr val="0E0E0E"/>
                </a:solidFill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latin typeface="+mn-ea"/>
                </a:rPr>
                <a:t>공간 대여자와의 연결</a:t>
              </a:r>
              <a:endParaRPr kumimoji="1" lang="ko-KR" altLang="en-US" sz="1600" dirty="0">
                <a:latin typeface="+mn-ea"/>
              </a:endParaRPr>
            </a:p>
          </p:txBody>
        </p:sp>
        <p:sp>
          <p:nvSpPr>
            <p:cNvPr id="8" name="모서리가 둥근 직사각형 10">
              <a:extLst>
                <a:ext uri="{FF2B5EF4-FFF2-40B4-BE49-F238E27FC236}">
                  <a16:creationId xmlns:a16="http://schemas.microsoft.com/office/drawing/2014/main" id="{155FAD14-FB23-4569-B4B7-023211DE2FDE}"/>
                </a:ext>
              </a:extLst>
            </p:cNvPr>
            <p:cNvSpPr/>
            <p:nvPr/>
          </p:nvSpPr>
          <p:spPr>
            <a:xfrm>
              <a:off x="2519033" y="3457643"/>
              <a:ext cx="1641468" cy="540000"/>
            </a:xfrm>
            <a:prstGeom prst="roundRect">
              <a:avLst>
                <a:gd name="adj" fmla="val 9175"/>
              </a:avLst>
            </a:prstGeom>
            <a:solidFill>
              <a:srgbClr val="03CF5D"/>
            </a:solidFill>
            <a:ln>
              <a:noFill/>
            </a:ln>
            <a:effectLst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457200" algn="ctr" latinLnBrk="0">
                <a:spcBef>
                  <a:spcPct val="0"/>
                </a:spcBef>
                <a:defRPr/>
              </a:pPr>
              <a:r>
                <a:rPr lang="ko-KR" altLang="en-US" kern="0" spc="-10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latin typeface="+mj-ea"/>
                  <a:ea typeface="+mj-ea"/>
                </a:rPr>
                <a:t>활용 방안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E450B4-3E00-B95A-71FB-7120337E1D98}"/>
              </a:ext>
            </a:extLst>
          </p:cNvPr>
          <p:cNvGrpSpPr/>
          <p:nvPr/>
        </p:nvGrpSpPr>
        <p:grpSpPr>
          <a:xfrm>
            <a:off x="810611" y="3491968"/>
            <a:ext cx="3053061" cy="1767411"/>
            <a:chOff x="1813237" y="3457643"/>
            <a:chExt cx="3053061" cy="1767411"/>
          </a:xfrm>
        </p:grpSpPr>
        <p:sp>
          <p:nvSpPr>
            <p:cNvPr id="5" name="모서리가 둥근 직사각형 9">
              <a:extLst>
                <a:ext uri="{FF2B5EF4-FFF2-40B4-BE49-F238E27FC236}">
                  <a16:creationId xmlns:a16="http://schemas.microsoft.com/office/drawing/2014/main" id="{C1F5A889-5908-95D2-0824-550112A62964}"/>
                </a:ext>
              </a:extLst>
            </p:cNvPr>
            <p:cNvSpPr/>
            <p:nvPr/>
          </p:nvSpPr>
          <p:spPr>
            <a:xfrm>
              <a:off x="1813237" y="3727644"/>
              <a:ext cx="3053061" cy="1497410"/>
            </a:xfrm>
            <a:prstGeom prst="roundRect">
              <a:avLst/>
            </a:prstGeom>
            <a:noFill/>
            <a:ln>
              <a:solidFill>
                <a:srgbClr val="03CF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endParaRPr lang="en-US" altLang="ko-KR" sz="1600" dirty="0">
                <a:solidFill>
                  <a:srgbClr val="0E0E0E"/>
                </a:solidFill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latin typeface="+mn-ea"/>
                </a:rPr>
                <a:t>소규모 모임 증가</a:t>
              </a:r>
              <a:endParaRPr lang="en-US" altLang="ko-KR" sz="1600" dirty="0">
                <a:solidFill>
                  <a:srgbClr val="0E0E0E"/>
                </a:solidFill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latin typeface="+mn-ea"/>
                </a:rPr>
                <a:t>상업용 공간의 예약 시스템 최적화</a:t>
              </a:r>
              <a:endParaRPr kumimoji="1" lang="ko-KR" altLang="en-US" sz="1600" dirty="0">
                <a:latin typeface="+mn-ea"/>
              </a:endParaRPr>
            </a:p>
          </p:txBody>
        </p:sp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EC15E85B-AC81-CAE1-02C2-6FE81E09BA39}"/>
                </a:ext>
              </a:extLst>
            </p:cNvPr>
            <p:cNvSpPr/>
            <p:nvPr/>
          </p:nvSpPr>
          <p:spPr>
            <a:xfrm>
              <a:off x="2519033" y="3457643"/>
              <a:ext cx="1641468" cy="540000"/>
            </a:xfrm>
            <a:prstGeom prst="roundRect">
              <a:avLst>
                <a:gd name="adj" fmla="val 9175"/>
              </a:avLst>
            </a:prstGeom>
            <a:solidFill>
              <a:srgbClr val="03CF5D"/>
            </a:solidFill>
            <a:ln>
              <a:noFill/>
            </a:ln>
            <a:effectLst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457200" algn="ctr" latinLnBrk="0">
                <a:spcBef>
                  <a:spcPct val="0"/>
                </a:spcBef>
                <a:defRPr/>
              </a:pPr>
              <a:r>
                <a:rPr lang="ko-KR" altLang="en-US" kern="0" spc="-10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latin typeface="+mj-ea"/>
                  <a:ea typeface="+mj-ea"/>
                </a:rPr>
                <a:t>선정 배경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53A3A6-8674-8A57-3079-598FF4E10ABB}"/>
              </a:ext>
            </a:extLst>
          </p:cNvPr>
          <p:cNvGrpSpPr/>
          <p:nvPr/>
        </p:nvGrpSpPr>
        <p:grpSpPr>
          <a:xfrm>
            <a:off x="8328326" y="3491968"/>
            <a:ext cx="3053061" cy="1767411"/>
            <a:chOff x="1813237" y="3457643"/>
            <a:chExt cx="3053061" cy="1767411"/>
          </a:xfrm>
        </p:grpSpPr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7E80E1CE-6D30-E7A4-11C1-65484F2B8A41}"/>
                </a:ext>
              </a:extLst>
            </p:cNvPr>
            <p:cNvSpPr/>
            <p:nvPr/>
          </p:nvSpPr>
          <p:spPr>
            <a:xfrm>
              <a:off x="1813237" y="3727644"/>
              <a:ext cx="3053061" cy="1497410"/>
            </a:xfrm>
            <a:prstGeom prst="roundRect">
              <a:avLst/>
            </a:prstGeom>
            <a:noFill/>
            <a:ln>
              <a:solidFill>
                <a:srgbClr val="03CF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endParaRPr lang="en-US" altLang="ko-KR" sz="1600" dirty="0">
                <a:solidFill>
                  <a:srgbClr val="0E0E0E"/>
                </a:solidFill>
                <a:effectLst/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effectLst/>
                  <a:latin typeface="+mn-ea"/>
                </a:rPr>
                <a:t>독서 소모임 활성화</a:t>
              </a:r>
              <a:endParaRPr lang="en-US" altLang="ko-KR" sz="1600" dirty="0">
                <a:solidFill>
                  <a:srgbClr val="0E0E0E"/>
                </a:solidFill>
                <a:effectLst/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effectLst/>
                  <a:latin typeface="+mn-ea"/>
                </a:rPr>
                <a:t>시간과 비용 절감</a:t>
              </a:r>
              <a:endParaRPr lang="en-US" altLang="ko-KR" sz="1600" dirty="0">
                <a:solidFill>
                  <a:srgbClr val="0E0E0E"/>
                </a:solidFill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effectLst/>
                  <a:latin typeface="+mn-ea"/>
                </a:rPr>
                <a:t>커뮤니티 강화</a:t>
              </a:r>
              <a:endParaRPr lang="en-US" altLang="ko-KR" sz="1600" dirty="0">
                <a:solidFill>
                  <a:srgbClr val="0E0E0E"/>
                </a:solidFill>
                <a:effectLst/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dirty="0">
                  <a:solidFill>
                    <a:srgbClr val="0E0E0E"/>
                  </a:solidFill>
                  <a:effectLst/>
                  <a:latin typeface="+mn-ea"/>
                </a:rPr>
                <a:t>새로운 비즈니스 기회</a:t>
              </a:r>
              <a:endParaRPr kumimoji="1" lang="ko-KR" altLang="en-US" sz="1600" dirty="0">
                <a:latin typeface="+mn-ea"/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DE3C0A65-93D2-2193-7DA0-5928A35C6C0E}"/>
                </a:ext>
              </a:extLst>
            </p:cNvPr>
            <p:cNvSpPr/>
            <p:nvPr/>
          </p:nvSpPr>
          <p:spPr>
            <a:xfrm>
              <a:off x="2519033" y="3457643"/>
              <a:ext cx="1641468" cy="540000"/>
            </a:xfrm>
            <a:prstGeom prst="roundRect">
              <a:avLst>
                <a:gd name="adj" fmla="val 9175"/>
              </a:avLst>
            </a:prstGeom>
            <a:solidFill>
              <a:srgbClr val="03CF5D"/>
            </a:solidFill>
            <a:ln>
              <a:noFill/>
            </a:ln>
            <a:effectLst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457200" algn="ctr" latinLnBrk="0">
                <a:spcBef>
                  <a:spcPct val="0"/>
                </a:spcBef>
                <a:defRPr/>
              </a:pPr>
              <a:r>
                <a:rPr lang="ko-KR" altLang="en-US" kern="0" spc="-100" dirty="0">
                  <a:ln cap="sq">
                    <a:solidFill>
                      <a:srgbClr val="4F81BD">
                        <a:alpha val="0"/>
                      </a:srgbClr>
                    </a:solidFill>
                    <a:miter lim="800000"/>
                  </a:ln>
                  <a:solidFill>
                    <a:prstClr val="white"/>
                  </a:solidFill>
                  <a:latin typeface="+mj-ea"/>
                  <a:ea typeface="+mj-ea"/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5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295E5-1F7D-4D63-9B62-9480F608C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팀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B48CF0-4475-4BE7-B601-CCE9AE908B25}"/>
              </a:ext>
            </a:extLst>
          </p:cNvPr>
          <p:cNvGrpSpPr/>
          <p:nvPr/>
        </p:nvGrpSpPr>
        <p:grpSpPr>
          <a:xfrm>
            <a:off x="4641926" y="2524701"/>
            <a:ext cx="3783724" cy="1608083"/>
            <a:chOff x="735724" y="1648654"/>
            <a:chExt cx="3783724" cy="1608083"/>
          </a:xfrm>
        </p:grpSpPr>
        <p:sp>
          <p:nvSpPr>
            <p:cNvPr id="5" name="모서리가 둥근 직사각형 2">
              <a:extLst>
                <a:ext uri="{FF2B5EF4-FFF2-40B4-BE49-F238E27FC236}">
                  <a16:creationId xmlns:a16="http://schemas.microsoft.com/office/drawing/2014/main" id="{A162E29C-5740-438D-9B0A-8E951AE27463}"/>
                </a:ext>
              </a:extLst>
            </p:cNvPr>
            <p:cNvSpPr/>
            <p:nvPr/>
          </p:nvSpPr>
          <p:spPr>
            <a:xfrm>
              <a:off x="735724" y="1648654"/>
              <a:ext cx="3783724" cy="16080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CABA0551-B70A-4182-A42F-BF55DAFF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5627" y="1926019"/>
              <a:ext cx="1030013" cy="103001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50E00A-B824-43AC-80BE-34DCE1E6A37B}"/>
                </a:ext>
              </a:extLst>
            </p:cNvPr>
            <p:cNvSpPr txBox="1"/>
            <p:nvPr/>
          </p:nvSpPr>
          <p:spPr>
            <a:xfrm>
              <a:off x="2278115" y="1843407"/>
              <a:ext cx="15870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강은석 </a:t>
              </a:r>
              <a:r>
                <a:rPr lang="ko-KR" altLang="en-US" sz="1400" dirty="0"/>
                <a:t>팀원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655080-C0F9-4EFA-9906-E21E7086E0B8}"/>
                </a:ext>
              </a:extLst>
            </p:cNvPr>
            <p:cNvSpPr txBox="1"/>
            <p:nvPr/>
          </p:nvSpPr>
          <p:spPr>
            <a:xfrm>
              <a:off x="2278115" y="2376714"/>
              <a:ext cx="21388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dirty="0" err="1"/>
                <a:t>BackEnd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개발</a:t>
              </a:r>
              <a:endParaRPr kumimoji="1" lang="en-US" altLang="ko-KR" sz="1600" dirty="0"/>
            </a:p>
            <a:p>
              <a:r>
                <a:rPr kumimoji="1" lang="en-US" altLang="ko-KR" sz="1200" dirty="0"/>
                <a:t>server, user </a:t>
              </a:r>
              <a:r>
                <a:rPr kumimoji="1" lang="ko-KR" altLang="en-US" sz="1200" dirty="0"/>
                <a:t>담당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CI/CD,</a:t>
              </a:r>
              <a:r>
                <a:rPr kumimoji="1" lang="ko-KR" altLang="en-US" sz="1200" dirty="0"/>
                <a:t> 문서화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영상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또 </a:t>
              </a:r>
              <a:r>
                <a:rPr kumimoji="1" lang="ko-KR" altLang="en-US" sz="1200" dirty="0" err="1"/>
                <a:t>뭐있</a:t>
              </a:r>
              <a:endParaRPr kumimoji="1" lang="en-US" altLang="ko-KR" sz="12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316A7DE-063F-4CD8-907D-9FDB13F52A5E}"/>
              </a:ext>
            </a:extLst>
          </p:cNvPr>
          <p:cNvGrpSpPr/>
          <p:nvPr/>
        </p:nvGrpSpPr>
        <p:grpSpPr>
          <a:xfrm>
            <a:off x="4651651" y="4253184"/>
            <a:ext cx="3783724" cy="1608083"/>
            <a:chOff x="735724" y="1648654"/>
            <a:chExt cx="3783724" cy="1608083"/>
          </a:xfrm>
        </p:grpSpPr>
        <p:sp>
          <p:nvSpPr>
            <p:cNvPr id="10" name="모서리가 둥근 직사각형 11">
              <a:extLst>
                <a:ext uri="{FF2B5EF4-FFF2-40B4-BE49-F238E27FC236}">
                  <a16:creationId xmlns:a16="http://schemas.microsoft.com/office/drawing/2014/main" id="{8DDF8FE8-030F-4D57-802C-9EE25FD452E2}"/>
                </a:ext>
              </a:extLst>
            </p:cNvPr>
            <p:cNvSpPr/>
            <p:nvPr/>
          </p:nvSpPr>
          <p:spPr>
            <a:xfrm>
              <a:off x="735724" y="1648654"/>
              <a:ext cx="3783724" cy="16080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AD24C3CA-3BF9-47B8-9A2E-2E17F1BF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5627" y="1926019"/>
              <a:ext cx="1030013" cy="10300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4B380-AB14-43F5-BA99-1AA44C2E657A}"/>
                </a:ext>
              </a:extLst>
            </p:cNvPr>
            <p:cNvSpPr txBox="1"/>
            <p:nvPr/>
          </p:nvSpPr>
          <p:spPr>
            <a:xfrm>
              <a:off x="2278115" y="1843407"/>
              <a:ext cx="15870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김주영 </a:t>
              </a:r>
              <a:r>
                <a:rPr lang="ko-KR" altLang="en-US" sz="1400" dirty="0"/>
                <a:t>팀원</a:t>
              </a:r>
              <a:endParaRPr lang="ko-KR" alt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193BA3-2AC0-47F3-97DF-03BD72D7419E}"/>
                </a:ext>
              </a:extLst>
            </p:cNvPr>
            <p:cNvSpPr txBox="1"/>
            <p:nvPr/>
          </p:nvSpPr>
          <p:spPr>
            <a:xfrm>
              <a:off x="2278115" y="2376714"/>
              <a:ext cx="21388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dirty="0" err="1"/>
                <a:t>FronetEnd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개발</a:t>
              </a:r>
              <a:endParaRPr kumimoji="1" lang="en-US" altLang="ko-KR" sz="1600" dirty="0"/>
            </a:p>
            <a:p>
              <a:r>
                <a:rPr kumimoji="1" lang="ko-KR" altLang="en-US" sz="1200" dirty="0"/>
                <a:t>이거 알아서 부탁 담당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CI/CD,</a:t>
              </a:r>
              <a:r>
                <a:rPr kumimoji="1" lang="ko-KR" altLang="en-US" sz="1200" dirty="0"/>
                <a:t> 문서화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영상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또 </a:t>
              </a:r>
              <a:r>
                <a:rPr kumimoji="1" lang="ko-KR" altLang="en-US" sz="1200" dirty="0" err="1"/>
                <a:t>뭐있</a:t>
              </a:r>
              <a:endParaRPr kumimoji="1" lang="en-US" altLang="ko-KR" sz="12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5CC005-6AA7-4F4B-BAE8-854C14FED620}"/>
              </a:ext>
            </a:extLst>
          </p:cNvPr>
          <p:cNvGrpSpPr/>
          <p:nvPr/>
        </p:nvGrpSpPr>
        <p:grpSpPr>
          <a:xfrm>
            <a:off x="458024" y="4253184"/>
            <a:ext cx="3783724" cy="1608083"/>
            <a:chOff x="735724" y="1648654"/>
            <a:chExt cx="3783724" cy="1608083"/>
          </a:xfrm>
        </p:grpSpPr>
        <p:sp>
          <p:nvSpPr>
            <p:cNvPr id="15" name="모서리가 둥근 직사각형 17">
              <a:extLst>
                <a:ext uri="{FF2B5EF4-FFF2-40B4-BE49-F238E27FC236}">
                  <a16:creationId xmlns:a16="http://schemas.microsoft.com/office/drawing/2014/main" id="{69F2CACD-DBEE-43EE-AC59-E70FDE7F9A53}"/>
                </a:ext>
              </a:extLst>
            </p:cNvPr>
            <p:cNvSpPr/>
            <p:nvPr/>
          </p:nvSpPr>
          <p:spPr>
            <a:xfrm>
              <a:off x="735724" y="1648654"/>
              <a:ext cx="3783724" cy="16080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C63EE475-EC02-4390-B03F-A570638B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5627" y="1926019"/>
              <a:ext cx="1030013" cy="103001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E0AA6E-B6FB-45A8-8F35-233D90E8BD42}"/>
                </a:ext>
              </a:extLst>
            </p:cNvPr>
            <p:cNvSpPr txBox="1"/>
            <p:nvPr/>
          </p:nvSpPr>
          <p:spPr>
            <a:xfrm>
              <a:off x="2278115" y="1843407"/>
              <a:ext cx="15870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송지현 </a:t>
              </a:r>
              <a:r>
                <a:rPr lang="ko-KR" altLang="en-US" sz="1400" dirty="0"/>
                <a:t>팀원</a:t>
              </a:r>
              <a:endParaRPr lang="ko-KR" alt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08F4C5-821D-498B-8E7A-36A50CABA634}"/>
                </a:ext>
              </a:extLst>
            </p:cNvPr>
            <p:cNvSpPr txBox="1"/>
            <p:nvPr/>
          </p:nvSpPr>
          <p:spPr>
            <a:xfrm>
              <a:off x="2278115" y="2376714"/>
              <a:ext cx="21388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dirty="0" err="1"/>
                <a:t>BackEnd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개발</a:t>
              </a:r>
              <a:endParaRPr kumimoji="1" lang="en-US" altLang="ko-KR" sz="1600" dirty="0"/>
            </a:p>
            <a:p>
              <a:r>
                <a:rPr kumimoji="1" lang="en-US" altLang="ko-KR" sz="1200" dirty="0"/>
                <a:t>file, room </a:t>
              </a:r>
              <a:r>
                <a:rPr kumimoji="1" lang="ko-KR" altLang="en-US" sz="1200" dirty="0"/>
                <a:t>담당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CI/CD,</a:t>
              </a:r>
              <a:r>
                <a:rPr kumimoji="1" lang="ko-KR" altLang="en-US" sz="1200" dirty="0"/>
                <a:t> 문서화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영상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또 </a:t>
              </a:r>
              <a:r>
                <a:rPr kumimoji="1" lang="ko-KR" altLang="en-US" sz="1200" dirty="0" err="1"/>
                <a:t>뭐있</a:t>
              </a:r>
              <a:endParaRPr kumimoji="1" lang="en-US" altLang="ko-KR" sz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E6DD7E-7408-446A-8103-687AC3132E31}"/>
              </a:ext>
            </a:extLst>
          </p:cNvPr>
          <p:cNvGrpSpPr/>
          <p:nvPr/>
        </p:nvGrpSpPr>
        <p:grpSpPr>
          <a:xfrm>
            <a:off x="448299" y="2523547"/>
            <a:ext cx="3783724" cy="1608083"/>
            <a:chOff x="735724" y="1648654"/>
            <a:chExt cx="3783724" cy="1608083"/>
          </a:xfrm>
        </p:grpSpPr>
        <p:sp>
          <p:nvSpPr>
            <p:cNvPr id="20" name="모서리가 둥근 직사각형 22">
              <a:extLst>
                <a:ext uri="{FF2B5EF4-FFF2-40B4-BE49-F238E27FC236}">
                  <a16:creationId xmlns:a16="http://schemas.microsoft.com/office/drawing/2014/main" id="{9486F191-1CB7-40E1-ABC7-EFA6C5D55B5C}"/>
                </a:ext>
              </a:extLst>
            </p:cNvPr>
            <p:cNvSpPr/>
            <p:nvPr/>
          </p:nvSpPr>
          <p:spPr>
            <a:xfrm>
              <a:off x="735724" y="1648654"/>
              <a:ext cx="3783724" cy="16080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CED1A0AD-1942-45FF-BB36-E61BEFFCF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5627" y="1926019"/>
              <a:ext cx="1030013" cy="103001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C38317-E9D6-4B64-A412-7800D62FD78A}"/>
                </a:ext>
              </a:extLst>
            </p:cNvPr>
            <p:cNvSpPr txBox="1"/>
            <p:nvPr/>
          </p:nvSpPr>
          <p:spPr>
            <a:xfrm>
              <a:off x="2278115" y="1843407"/>
              <a:ext cx="15870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👑</a:t>
              </a:r>
              <a:r>
                <a:rPr lang="ko-KR" altLang="en-US" sz="1600" dirty="0" err="1"/>
                <a:t>임청하</a:t>
              </a:r>
              <a:r>
                <a:rPr lang="ko-KR" altLang="en-US" sz="1600" dirty="0"/>
                <a:t> </a:t>
              </a:r>
              <a:r>
                <a:rPr lang="ko-KR" altLang="en-US" sz="1400" dirty="0"/>
                <a:t>팀장</a:t>
              </a:r>
              <a:endParaRPr lang="ko-KR" alt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CE1421-217A-46F3-A001-95E29F458BCC}"/>
                </a:ext>
              </a:extLst>
            </p:cNvPr>
            <p:cNvSpPr txBox="1"/>
            <p:nvPr/>
          </p:nvSpPr>
          <p:spPr>
            <a:xfrm>
              <a:off x="2278115" y="2376714"/>
              <a:ext cx="21388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dirty="0" err="1"/>
                <a:t>BackEnd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개발</a:t>
              </a:r>
              <a:endParaRPr kumimoji="1" lang="en-US" altLang="ko-KR" sz="1600" dirty="0"/>
            </a:p>
            <a:p>
              <a:r>
                <a:rPr kumimoji="1" lang="en-US" altLang="ko-KR" sz="1200" dirty="0"/>
                <a:t>Chat, group, comment </a:t>
              </a:r>
              <a:r>
                <a:rPr kumimoji="1" lang="ko-KR" altLang="en-US" sz="1200" dirty="0"/>
                <a:t>담당</a:t>
              </a:r>
              <a:endParaRPr kumimoji="1" lang="en-US" altLang="ko-KR" sz="1200" dirty="0"/>
            </a:p>
            <a:p>
              <a:r>
                <a:rPr kumimoji="1" lang="en-US" altLang="ko-KR" sz="1200" dirty="0"/>
                <a:t>CI/CD,</a:t>
              </a:r>
              <a:r>
                <a:rPr kumimoji="1" lang="ko-KR" altLang="en-US" sz="1200" dirty="0"/>
                <a:t> 문서화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영상</a:t>
              </a:r>
              <a:r>
                <a:rPr kumimoji="1" lang="en-US" altLang="ko-KR" sz="1200" dirty="0"/>
                <a:t>,</a:t>
              </a:r>
              <a:r>
                <a:rPr kumimoji="1" lang="ko-KR" altLang="en-US" sz="1200" dirty="0"/>
                <a:t> 또 </a:t>
              </a:r>
              <a:r>
                <a:rPr kumimoji="1" lang="ko-KR" altLang="en-US" sz="1200" dirty="0" err="1"/>
                <a:t>뭐있</a:t>
              </a:r>
              <a:endParaRPr kumimoji="1"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08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4CFD-5AA7-45BE-BB46-F37B3035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프로젝트 구조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88249E-EAC9-4343-9165-7DA3E5F9F52E}"/>
              </a:ext>
            </a:extLst>
          </p:cNvPr>
          <p:cNvGrpSpPr/>
          <p:nvPr/>
        </p:nvGrpSpPr>
        <p:grpSpPr>
          <a:xfrm>
            <a:off x="1950720" y="1140138"/>
            <a:ext cx="8699932" cy="5123502"/>
            <a:chOff x="568232" y="-55522"/>
            <a:chExt cx="10947682" cy="6846612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3F3E0EE-920F-44A7-B6FB-FEA776A644DB}"/>
                </a:ext>
              </a:extLst>
            </p:cNvPr>
            <p:cNvCxnSpPr>
              <a:cxnSpLocks/>
              <a:stCxn id="14" idx="3"/>
              <a:endCxn id="6" idx="1"/>
            </p:cNvCxnSpPr>
            <p:nvPr/>
          </p:nvCxnSpPr>
          <p:spPr>
            <a:xfrm>
              <a:off x="1387959" y="3744096"/>
              <a:ext cx="149402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72" descr="마이크로서비스] Spring Cloud gateway (7)">
              <a:extLst>
                <a:ext uri="{FF2B5EF4-FFF2-40B4-BE49-F238E27FC236}">
                  <a16:creationId xmlns:a16="http://schemas.microsoft.com/office/drawing/2014/main" id="{8CB6394D-DA84-47BB-A41F-ED7C847F0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6" t="17864" r="14251" b="21327"/>
            <a:stretch/>
          </p:blipFill>
          <p:spPr bwMode="auto">
            <a:xfrm>
              <a:off x="2881986" y="3479602"/>
              <a:ext cx="1300532" cy="528987"/>
            </a:xfrm>
            <a:prstGeom prst="rect">
              <a:avLst/>
            </a:prstGeom>
            <a:noFill/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E5C45E-D6B0-4A75-B622-E69EA580678A}"/>
                </a:ext>
              </a:extLst>
            </p:cNvPr>
            <p:cNvGrpSpPr/>
            <p:nvPr/>
          </p:nvGrpSpPr>
          <p:grpSpPr>
            <a:xfrm>
              <a:off x="7621232" y="1934309"/>
              <a:ext cx="2438416" cy="3288578"/>
              <a:chOff x="7825839" y="497975"/>
              <a:chExt cx="2749781" cy="3708502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D0D3124-17EF-45FA-BE15-9A8D3056C4B2}"/>
                  </a:ext>
                </a:extLst>
              </p:cNvPr>
              <p:cNvSpPr/>
              <p:nvPr/>
            </p:nvSpPr>
            <p:spPr>
              <a:xfrm>
                <a:off x="7825839" y="900360"/>
                <a:ext cx="2749781" cy="3306117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Picture 46" descr="도커 허브 저장소(Docker Hub Registry)에 이미지 배포하기">
                <a:extLst>
                  <a:ext uri="{FF2B5EF4-FFF2-40B4-BE49-F238E27FC236}">
                    <a16:creationId xmlns:a16="http://schemas.microsoft.com/office/drawing/2014/main" id="{18414D55-A828-403D-B7DC-4CAE1C40B9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47" r="10405" b="41145"/>
              <a:stretch/>
            </p:blipFill>
            <p:spPr bwMode="auto">
              <a:xfrm>
                <a:off x="9359212" y="1553285"/>
                <a:ext cx="975352" cy="644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그림 90">
                <a:extLst>
                  <a:ext uri="{FF2B5EF4-FFF2-40B4-BE49-F238E27FC236}">
                    <a16:creationId xmlns:a16="http://schemas.microsoft.com/office/drawing/2014/main" id="{DC15F9D3-5762-408E-BD66-10C9620441A0}"/>
                  </a:ext>
                </a:extLst>
              </p:cNvPr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220217" y="1493912"/>
                <a:ext cx="883256" cy="763515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2096473-C439-4ABC-BFAA-E18C20AB0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7245" y="2306493"/>
                <a:ext cx="886228" cy="727219"/>
              </a:xfrm>
              <a:prstGeom prst="rect">
                <a:avLst/>
              </a:prstGeom>
            </p:spPr>
          </p:pic>
          <p:pic>
            <p:nvPicPr>
              <p:cNvPr id="73" name="Picture 10" descr="mongoDB에 대하여 | 개발자 Story | SKT Enterprise">
                <a:extLst>
                  <a:ext uri="{FF2B5EF4-FFF2-40B4-BE49-F238E27FC236}">
                    <a16:creationId xmlns:a16="http://schemas.microsoft.com/office/drawing/2014/main" id="{B49E9BE7-CC6F-47D2-8E58-2D01FB7B2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25" t="5764" r="15118" b="14157"/>
              <a:stretch/>
            </p:blipFill>
            <p:spPr bwMode="auto">
              <a:xfrm>
                <a:off x="8022954" y="3059620"/>
                <a:ext cx="1080519" cy="764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CA76605-BD05-4A68-9990-07DED594A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DFFFD"/>
                  </a:clrFrom>
                  <a:clrTo>
                    <a:srgbClr val="FDFFF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757969" y="497975"/>
                <a:ext cx="1041757" cy="804770"/>
              </a:xfrm>
              <a:prstGeom prst="rect">
                <a:avLst/>
              </a:prstGeom>
            </p:spPr>
          </p:pic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48BDB160-D792-4B06-A976-6655118DF205}"/>
                  </a:ext>
                </a:extLst>
              </p:cNvPr>
              <p:cNvCxnSpPr>
                <a:cxnSpLocks/>
                <a:stCxn id="72" idx="3"/>
                <a:endCxn id="78" idx="1"/>
              </p:cNvCxnSpPr>
              <p:nvPr/>
            </p:nvCxnSpPr>
            <p:spPr>
              <a:xfrm flipV="1">
                <a:off x="9103473" y="2670102"/>
                <a:ext cx="255739" cy="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3206AE4-7A09-4CBD-A042-C1E4F4358771}"/>
                  </a:ext>
                </a:extLst>
              </p:cNvPr>
              <p:cNvCxnSpPr>
                <a:cxnSpLocks/>
                <a:stCxn id="71" idx="3"/>
                <a:endCxn id="70" idx="1"/>
              </p:cNvCxnSpPr>
              <p:nvPr/>
            </p:nvCxnSpPr>
            <p:spPr>
              <a:xfrm>
                <a:off x="9103473" y="1875670"/>
                <a:ext cx="255739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7" name="Picture 46" descr="도커 허브 저장소(Docker Hub Registry)에 이미지 배포하기">
                <a:extLst>
                  <a:ext uri="{FF2B5EF4-FFF2-40B4-BE49-F238E27FC236}">
                    <a16:creationId xmlns:a16="http://schemas.microsoft.com/office/drawing/2014/main" id="{14F083A9-4AE9-4DD7-A248-884B8C597D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47" r="10405" b="41145"/>
              <a:stretch/>
            </p:blipFill>
            <p:spPr bwMode="auto">
              <a:xfrm>
                <a:off x="9359212" y="3124839"/>
                <a:ext cx="975352" cy="644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6" descr="도커 허브 저장소(Docker Hub Registry)에 이미지 배포하기">
                <a:extLst>
                  <a:ext uri="{FF2B5EF4-FFF2-40B4-BE49-F238E27FC236}">
                    <a16:creationId xmlns:a16="http://schemas.microsoft.com/office/drawing/2014/main" id="{6675E0A1-3424-40B8-A6F9-D78DE874AA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47" r="10405" b="41145"/>
              <a:stretch/>
            </p:blipFill>
            <p:spPr bwMode="auto">
              <a:xfrm>
                <a:off x="9359212" y="2347717"/>
                <a:ext cx="975352" cy="644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21BF6C08-1AD7-4E7A-ACEE-3820ED3DC5A8}"/>
                  </a:ext>
                </a:extLst>
              </p:cNvPr>
              <p:cNvCxnSpPr>
                <a:cxnSpLocks/>
                <a:stCxn id="73" idx="3"/>
                <a:endCxn id="77" idx="1"/>
              </p:cNvCxnSpPr>
              <p:nvPr/>
            </p:nvCxnSpPr>
            <p:spPr>
              <a:xfrm>
                <a:off x="9103473" y="3441955"/>
                <a:ext cx="255739" cy="52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C4816A8-C2BD-409D-9FDB-20959354ACA0}"/>
                </a:ext>
              </a:extLst>
            </p:cNvPr>
            <p:cNvGrpSpPr/>
            <p:nvPr/>
          </p:nvGrpSpPr>
          <p:grpSpPr>
            <a:xfrm>
              <a:off x="10627847" y="5019175"/>
              <a:ext cx="866668" cy="1134447"/>
              <a:chOff x="10608567" y="207060"/>
              <a:chExt cx="866668" cy="1134447"/>
            </a:xfrm>
          </p:grpSpPr>
          <p:sp>
            <p:nvSpPr>
              <p:cNvPr id="66" name="모서리가 둥근 직사각형 34">
                <a:extLst>
                  <a:ext uri="{FF2B5EF4-FFF2-40B4-BE49-F238E27FC236}">
                    <a16:creationId xmlns:a16="http://schemas.microsoft.com/office/drawing/2014/main" id="{F81864ED-37C5-407A-969B-958AA0ABA5F3}"/>
                  </a:ext>
                </a:extLst>
              </p:cNvPr>
              <p:cNvSpPr/>
              <p:nvPr/>
            </p:nvSpPr>
            <p:spPr>
              <a:xfrm>
                <a:off x="10608567" y="511383"/>
                <a:ext cx="866668" cy="830124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solidFill>
                  <a:schemeClr val="accent3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89999" tIns="44999" rIns="89999" bIns="44999" anchor="ctr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/>
                </a:pPr>
                <a:endParaRPr lang="en-US" sz="1800" b="0" strike="noStrike" spc="-1" dirty="0">
                  <a:solidFill>
                    <a:schemeClr val="lt1"/>
                  </a:solidFill>
                  <a:latin typeface="맑은 고딕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402EE95C-71E0-4257-9FF3-3D9588200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79971" y="638001"/>
                <a:ext cx="556198" cy="614607"/>
              </a:xfrm>
              <a:prstGeom prst="rect">
                <a:avLst/>
              </a:prstGeom>
            </p:spPr>
          </p:pic>
          <p:pic>
            <p:nvPicPr>
              <p:cNvPr id="68" name="Picture 14" descr="AWS란 무엇인가 - 클라우드 컴퓨팅 서비스와 기존 방식 비교">
                <a:extLst>
                  <a:ext uri="{FF2B5EF4-FFF2-40B4-BE49-F238E27FC236}">
                    <a16:creationId xmlns:a16="http://schemas.microsoft.com/office/drawing/2014/main" id="{18B52252-17D0-49B5-B597-809A810D6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90" t="38343" r="38248" b="42536"/>
              <a:stretch/>
            </p:blipFill>
            <p:spPr bwMode="auto">
              <a:xfrm>
                <a:off x="10756320" y="207060"/>
                <a:ext cx="504699" cy="251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74" descr="Spring Cloud Config 서버 연결">
              <a:extLst>
                <a:ext uri="{FF2B5EF4-FFF2-40B4-BE49-F238E27FC236}">
                  <a16:creationId xmlns:a16="http://schemas.microsoft.com/office/drawing/2014/main" id="{79CEBA2D-328B-4FF3-9344-0D251221D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046" y="1173786"/>
              <a:ext cx="923795" cy="937907"/>
            </a:xfrm>
            <a:prstGeom prst="rect">
              <a:avLst/>
            </a:prstGeom>
            <a:noFill/>
          </p:spPr>
        </p:pic>
        <p:pic>
          <p:nvPicPr>
            <p:cNvPr id="10" name="Picture 68" descr="Implement a standalone Netflix Eureka service registry | by Chamali  Vishmani | Medium">
              <a:extLst>
                <a:ext uri="{FF2B5EF4-FFF2-40B4-BE49-F238E27FC236}">
                  <a16:creationId xmlns:a16="http://schemas.microsoft.com/office/drawing/2014/main" id="{29276E38-70CC-4124-9FD2-DD32AF301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004" y="2024218"/>
              <a:ext cx="1239056" cy="646819"/>
            </a:xfrm>
            <a:prstGeom prst="rect">
              <a:avLst/>
            </a:prstGeom>
            <a:noFill/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A29B2FD-0D6A-436E-8A25-D45534B791C7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flipH="1">
              <a:off x="3532252" y="2671037"/>
              <a:ext cx="4280" cy="8085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6A70173-C811-421E-9404-BC1519769B89}"/>
                </a:ext>
              </a:extLst>
            </p:cNvPr>
            <p:cNvSpPr/>
            <p:nvPr/>
          </p:nvSpPr>
          <p:spPr>
            <a:xfrm>
              <a:off x="2833065" y="694254"/>
              <a:ext cx="4657348" cy="5700457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Picture 16" descr="Deploying an Application with Kubernetes | by David Seybold | Design and  Tech.Co | Medium">
              <a:extLst>
                <a:ext uri="{FF2B5EF4-FFF2-40B4-BE49-F238E27FC236}">
                  <a16:creationId xmlns:a16="http://schemas.microsoft.com/office/drawing/2014/main" id="{CE2AE669-2A87-40CB-B0C3-A1F3FF268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8" t="8797" r="23722" b="4507"/>
            <a:stretch/>
          </p:blipFill>
          <p:spPr bwMode="auto">
            <a:xfrm>
              <a:off x="4666496" y="288567"/>
              <a:ext cx="894246" cy="798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C613F53-AD2D-45BD-9847-46FA10A6EA78}"/>
                </a:ext>
              </a:extLst>
            </p:cNvPr>
            <p:cNvSpPr/>
            <p:nvPr/>
          </p:nvSpPr>
          <p:spPr>
            <a:xfrm>
              <a:off x="568232" y="3310124"/>
              <a:ext cx="819727" cy="867944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E1B656B-4429-4E7C-A8E0-2E242A6F3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233" y="416727"/>
              <a:ext cx="819727" cy="869915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0C7AA80-3D4A-4A7F-B4DD-37B131E2234E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V="1">
              <a:off x="978096" y="1286642"/>
              <a:ext cx="1" cy="20234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6B7949C-7251-4004-A292-EC2B5F11A813}"/>
                </a:ext>
              </a:extLst>
            </p:cNvPr>
            <p:cNvGrpSpPr/>
            <p:nvPr/>
          </p:nvGrpSpPr>
          <p:grpSpPr>
            <a:xfrm>
              <a:off x="10649246" y="1244649"/>
              <a:ext cx="866668" cy="830124"/>
              <a:chOff x="10644016" y="1188124"/>
              <a:chExt cx="866668" cy="830124"/>
            </a:xfrm>
          </p:grpSpPr>
          <p:sp>
            <p:nvSpPr>
              <p:cNvPr id="64" name="모서리가 둥근 직사각형 34">
                <a:extLst>
                  <a:ext uri="{FF2B5EF4-FFF2-40B4-BE49-F238E27FC236}">
                    <a16:creationId xmlns:a16="http://schemas.microsoft.com/office/drawing/2014/main" id="{BF0B6F36-D404-4CE6-99CA-ECB515A32725}"/>
                  </a:ext>
                </a:extLst>
              </p:cNvPr>
              <p:cNvSpPr/>
              <p:nvPr/>
            </p:nvSpPr>
            <p:spPr>
              <a:xfrm>
                <a:off x="10644016" y="1188124"/>
                <a:ext cx="866668" cy="830124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solidFill>
                  <a:schemeClr val="accent3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89999" tIns="44999" rIns="89999" bIns="44999" anchor="ctr">
                <a:noAutofit/>
              </a:bodyPr>
              <a:lstStyle/>
              <a:p>
                <a:pPr lvl="0" algn="ctr" defTabSz="914400">
                  <a:lnSpc>
                    <a:spcPct val="100000"/>
                  </a:lnSpc>
                  <a:defRPr/>
                </a:pPr>
                <a:endParaRPr lang="en-US" sz="1800" b="0" strike="noStrike" spc="-1" dirty="0">
                  <a:solidFill>
                    <a:schemeClr val="lt1"/>
                  </a:solidFill>
                  <a:latin typeface="맑은 고딕"/>
                </a:endParaRPr>
              </a:p>
            </p:txBody>
          </p:sp>
          <p:pic>
            <p:nvPicPr>
              <p:cNvPr id="65" name="그림 106">
                <a:extLst>
                  <a:ext uri="{FF2B5EF4-FFF2-40B4-BE49-F238E27FC236}">
                    <a16:creationId xmlns:a16="http://schemas.microsoft.com/office/drawing/2014/main" id="{CD1FC709-0C2A-42E4-929B-1D731DB01E91}"/>
                  </a:ext>
                </a:extLst>
              </p:cNvPr>
              <p:cNvPicPr/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90456" y="1238662"/>
                <a:ext cx="773788" cy="698295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C965C7-E298-4534-8700-079AD6A9FEC6}"/>
                </a:ext>
              </a:extLst>
            </p:cNvPr>
            <p:cNvSpPr txBox="1"/>
            <p:nvPr/>
          </p:nvSpPr>
          <p:spPr>
            <a:xfrm>
              <a:off x="736269" y="3529660"/>
              <a:ext cx="651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FE</a:t>
              </a:r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38028FC-94A4-44BB-A275-4BAEEBDFF324}"/>
                </a:ext>
              </a:extLst>
            </p:cNvPr>
            <p:cNvSpPr/>
            <p:nvPr/>
          </p:nvSpPr>
          <p:spPr>
            <a:xfrm>
              <a:off x="2823876" y="288567"/>
              <a:ext cx="7267997" cy="6502523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8" descr="Naver] 네이버 클라우드 플랫폼 활용하기 - 1">
              <a:extLst>
                <a:ext uri="{FF2B5EF4-FFF2-40B4-BE49-F238E27FC236}">
                  <a16:creationId xmlns:a16="http://schemas.microsoft.com/office/drawing/2014/main" id="{F187D76F-73E0-401C-83D7-F416C8938B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23" r="969" b="34679"/>
            <a:stretch/>
          </p:blipFill>
          <p:spPr bwMode="auto">
            <a:xfrm>
              <a:off x="5555978" y="-55522"/>
              <a:ext cx="1721298" cy="64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8D0988B-6DB5-43D1-96B2-7FCB43E41BBA}"/>
                </a:ext>
              </a:extLst>
            </p:cNvPr>
            <p:cNvGrpSpPr/>
            <p:nvPr/>
          </p:nvGrpSpPr>
          <p:grpSpPr>
            <a:xfrm>
              <a:off x="4459400" y="1035624"/>
              <a:ext cx="2024197" cy="5353774"/>
              <a:chOff x="4209284" y="1039361"/>
              <a:chExt cx="2024197" cy="535377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BAF4B08-6847-485B-860E-F8A2E2DEBF17}"/>
                  </a:ext>
                </a:extLst>
              </p:cNvPr>
              <p:cNvGrpSpPr/>
              <p:nvPr/>
            </p:nvGrpSpPr>
            <p:grpSpPr>
              <a:xfrm>
                <a:off x="4302397" y="1039361"/>
                <a:ext cx="1892596" cy="1000241"/>
                <a:chOff x="6826049" y="2913508"/>
                <a:chExt cx="1900534" cy="94819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C004B36B-09A2-490F-B23D-ADFB883510B7}"/>
                    </a:ext>
                  </a:extLst>
                </p:cNvPr>
                <p:cNvGrpSpPr/>
                <p:nvPr/>
              </p:nvGrpSpPr>
              <p:grpSpPr>
                <a:xfrm>
                  <a:off x="6826049" y="2973391"/>
                  <a:ext cx="839417" cy="888313"/>
                  <a:chOff x="6576107" y="2901306"/>
                  <a:chExt cx="839417" cy="888313"/>
                </a:xfrm>
              </p:grpSpPr>
              <p:pic>
                <p:nvPicPr>
                  <p:cNvPr id="62" name="Picture 20" descr="Difference Between Spring MVC Async and Spring WebFlux | Mirbozorgi">
                    <a:extLst>
                      <a:ext uri="{FF2B5EF4-FFF2-40B4-BE49-F238E27FC236}">
                        <a16:creationId xmlns:a16="http://schemas.microsoft.com/office/drawing/2014/main" id="{F7F4E29B-685E-49DB-8CB6-C76C0E3EBA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002" t="25025" r="11972" b="45850"/>
                  <a:stretch/>
                </p:blipFill>
                <p:spPr bwMode="auto">
                  <a:xfrm>
                    <a:off x="6576107" y="2901306"/>
                    <a:ext cx="839417" cy="659964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0815220-5F8F-418A-A5A7-58378544F736}"/>
                      </a:ext>
                    </a:extLst>
                  </p:cNvPr>
                  <p:cNvSpPr txBox="1"/>
                  <p:nvPr/>
                </p:nvSpPr>
                <p:spPr>
                  <a:xfrm>
                    <a:off x="6771157" y="3527033"/>
                    <a:ext cx="633048" cy="2625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69BD4B"/>
                        </a:solidFill>
                      </a:rPr>
                      <a:t>chat</a:t>
                    </a:r>
                    <a:endParaRPr lang="ko-KR" altLang="en-US" sz="1200" dirty="0">
                      <a:solidFill>
                        <a:srgbClr val="69BD4B"/>
                      </a:solidFill>
                    </a:endParaRPr>
                  </a:p>
                </p:txBody>
              </p:sp>
            </p:grpSp>
            <p:pic>
              <p:nvPicPr>
                <p:cNvPr id="60" name="Picture 2" descr="Pod CPU/Memory 리소스 최적화하기 (VPA 및 Kubecost 추천로직 분석) | 개발자 Story | SKT  Enterprise">
                  <a:extLst>
                    <a:ext uri="{FF2B5EF4-FFF2-40B4-BE49-F238E27FC236}">
                      <a16:creationId xmlns:a16="http://schemas.microsoft.com/office/drawing/2014/main" id="{21CF7F2F-64BC-40DF-BB32-29F8D1384D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22278" y="2913508"/>
                  <a:ext cx="804305" cy="77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C187F941-573C-4E85-A14A-F540658A2351}"/>
                    </a:ext>
                  </a:extLst>
                </p:cNvPr>
                <p:cNvCxnSpPr>
                  <a:stCxn id="62" idx="3"/>
                  <a:endCxn id="60" idx="1"/>
                </p:cNvCxnSpPr>
                <p:nvPr/>
              </p:nvCxnSpPr>
              <p:spPr>
                <a:xfrm>
                  <a:off x="7665466" y="3303373"/>
                  <a:ext cx="256812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1F2F044-E5C3-4A04-92AD-DDEEE43E9E00}"/>
                  </a:ext>
                </a:extLst>
              </p:cNvPr>
              <p:cNvGrpSpPr/>
              <p:nvPr/>
            </p:nvGrpSpPr>
            <p:grpSpPr>
              <a:xfrm>
                <a:off x="4302603" y="2943889"/>
                <a:ext cx="1897939" cy="866507"/>
                <a:chOff x="5907129" y="2955419"/>
                <a:chExt cx="1891929" cy="863764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2163725D-9174-4A80-A9E3-C6DAF9F397BE}"/>
                    </a:ext>
                  </a:extLst>
                </p:cNvPr>
                <p:cNvGrpSpPr/>
                <p:nvPr/>
              </p:nvGrpSpPr>
              <p:grpSpPr>
                <a:xfrm>
                  <a:off x="5907129" y="3015636"/>
                  <a:ext cx="957219" cy="803547"/>
                  <a:chOff x="8469803" y="2444164"/>
                  <a:chExt cx="957219" cy="803547"/>
                </a:xfrm>
              </p:grpSpPr>
              <p:pic>
                <p:nvPicPr>
                  <p:cNvPr id="57" name="Object 47">
                    <a:extLst>
                      <a:ext uri="{FF2B5EF4-FFF2-40B4-BE49-F238E27FC236}">
                        <a16:creationId xmlns:a16="http://schemas.microsoft.com/office/drawing/2014/main" id="{4715150A-A4D6-450E-B85E-2DCF4928CAC4}"/>
                      </a:ext>
                    </a:extLst>
                  </p:cNvPr>
                  <p:cNvPicPr/>
                  <p:nvPr/>
                </p:nvPicPr>
                <p:blipFill rotWithShape="1"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211" t="14077" r="10746" b="34890"/>
                  <a:stretch/>
                </p:blipFill>
                <p:spPr>
                  <a:xfrm>
                    <a:off x="8469803" y="2444164"/>
                    <a:ext cx="839417" cy="644771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5E7DA4-D07C-4E21-85CC-26443D1148C6}"/>
                      </a:ext>
                    </a:extLst>
                  </p:cNvPr>
                  <p:cNvSpPr txBox="1"/>
                  <p:nvPr/>
                </p:nvSpPr>
                <p:spPr>
                  <a:xfrm>
                    <a:off x="8587605" y="2971589"/>
                    <a:ext cx="839417" cy="2761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69BD4B"/>
                        </a:solidFill>
                      </a:rPr>
                      <a:t>group</a:t>
                    </a:r>
                    <a:endParaRPr lang="ko-KR" altLang="en-US" sz="1200" dirty="0">
                      <a:solidFill>
                        <a:srgbClr val="69BD4B"/>
                      </a:solidFill>
                    </a:endParaRPr>
                  </a:p>
                </p:txBody>
              </p:sp>
            </p:grpSp>
            <p:pic>
              <p:nvPicPr>
                <p:cNvPr id="55" name="Picture 2" descr="Pod CPU/Memory 리소스 최적화하기 (VPA 및 Kubecost 추천로직 분석) | 개발자 Story | SKT  Enterprise">
                  <a:extLst>
                    <a:ext uri="{FF2B5EF4-FFF2-40B4-BE49-F238E27FC236}">
                      <a16:creationId xmlns:a16="http://schemas.microsoft.com/office/drawing/2014/main" id="{E67A74BC-D9E3-46E1-8976-106F39EB03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94753" y="2955419"/>
                  <a:ext cx="804305" cy="77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86C129C5-30E4-44A8-B8C8-F195404A6756}"/>
                    </a:ext>
                  </a:extLst>
                </p:cNvPr>
                <p:cNvCxnSpPr>
                  <a:cxnSpLocks/>
                  <a:stCxn id="57" idx="3"/>
                  <a:endCxn id="55" idx="1"/>
                </p:cNvCxnSpPr>
                <p:nvPr/>
              </p:nvCxnSpPr>
              <p:spPr>
                <a:xfrm>
                  <a:off x="6746546" y="3338022"/>
                  <a:ext cx="248207" cy="726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A94AC0F-49B5-4D9F-A8D9-2E55E412FF86}"/>
                  </a:ext>
                </a:extLst>
              </p:cNvPr>
              <p:cNvGrpSpPr/>
              <p:nvPr/>
            </p:nvGrpSpPr>
            <p:grpSpPr>
              <a:xfrm>
                <a:off x="4308721" y="2071640"/>
                <a:ext cx="1891802" cy="882568"/>
                <a:chOff x="5913247" y="2083170"/>
                <a:chExt cx="1885811" cy="906021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F61B3CEC-4985-42EB-9BC5-E90AD83F8D54}"/>
                    </a:ext>
                  </a:extLst>
                </p:cNvPr>
                <p:cNvGrpSpPr/>
                <p:nvPr/>
              </p:nvGrpSpPr>
              <p:grpSpPr>
                <a:xfrm>
                  <a:off x="5913247" y="2150650"/>
                  <a:ext cx="839417" cy="838541"/>
                  <a:chOff x="6857999" y="1090244"/>
                  <a:chExt cx="839417" cy="838541"/>
                </a:xfrm>
              </p:grpSpPr>
              <p:pic>
                <p:nvPicPr>
                  <p:cNvPr id="52" name="Object 47">
                    <a:extLst>
                      <a:ext uri="{FF2B5EF4-FFF2-40B4-BE49-F238E27FC236}">
                        <a16:creationId xmlns:a16="http://schemas.microsoft.com/office/drawing/2014/main" id="{FE4343D1-0C79-4245-A121-4562BD9E1D61}"/>
                      </a:ext>
                    </a:extLst>
                  </p:cNvPr>
                  <p:cNvPicPr/>
                  <p:nvPr/>
                </p:nvPicPr>
                <p:blipFill rotWithShape="1"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211" t="14077" r="10746" b="34890"/>
                  <a:stretch/>
                </p:blipFill>
                <p:spPr>
                  <a:xfrm>
                    <a:off x="6857999" y="1090244"/>
                    <a:ext cx="839417" cy="644771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9FA26CC2-E464-4F5F-95D9-559FC428BB4A}"/>
                      </a:ext>
                    </a:extLst>
                  </p:cNvPr>
                  <p:cNvSpPr txBox="1"/>
                  <p:nvPr/>
                </p:nvSpPr>
                <p:spPr>
                  <a:xfrm>
                    <a:off x="7078643" y="1626416"/>
                    <a:ext cx="424356" cy="3023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69BD4B"/>
                        </a:solidFill>
                      </a:rPr>
                      <a:t>file</a:t>
                    </a:r>
                    <a:endParaRPr lang="ko-KR" altLang="en-US" sz="1200" dirty="0">
                      <a:solidFill>
                        <a:srgbClr val="69BD4B"/>
                      </a:solidFill>
                    </a:endParaRPr>
                  </a:p>
                </p:txBody>
              </p:sp>
            </p:grpSp>
            <p:pic>
              <p:nvPicPr>
                <p:cNvPr id="50" name="Picture 2" descr="Pod CPU/Memory 리소스 최적화하기 (VPA 및 Kubecost 추천로직 분석) | 개발자 Story | SKT  Enterprise">
                  <a:extLst>
                    <a:ext uri="{FF2B5EF4-FFF2-40B4-BE49-F238E27FC236}">
                      <a16:creationId xmlns:a16="http://schemas.microsoft.com/office/drawing/2014/main" id="{4982E4D6-3929-4DC5-A36A-76354E9C55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94753" y="2083170"/>
                  <a:ext cx="804305" cy="77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B0C1001C-EB06-4361-B5DE-8B1D623668C1}"/>
                    </a:ext>
                  </a:extLst>
                </p:cNvPr>
                <p:cNvCxnSpPr>
                  <a:cxnSpLocks/>
                  <a:stCxn id="52" idx="3"/>
                  <a:endCxn id="50" idx="1"/>
                </p:cNvCxnSpPr>
                <p:nvPr/>
              </p:nvCxnSpPr>
              <p:spPr>
                <a:xfrm flipV="1">
                  <a:off x="6752664" y="2473035"/>
                  <a:ext cx="242089" cy="1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DD2F3341-FDF3-4881-AE61-9947CACCD695}"/>
                  </a:ext>
                </a:extLst>
              </p:cNvPr>
              <p:cNvGrpSpPr/>
              <p:nvPr/>
            </p:nvGrpSpPr>
            <p:grpSpPr>
              <a:xfrm>
                <a:off x="4302396" y="5527826"/>
                <a:ext cx="1898147" cy="865309"/>
                <a:chOff x="5906923" y="5539362"/>
                <a:chExt cx="1892136" cy="862570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0775E51D-FCB1-4C2E-96D0-0401A7B03F75}"/>
                    </a:ext>
                  </a:extLst>
                </p:cNvPr>
                <p:cNvGrpSpPr/>
                <p:nvPr/>
              </p:nvGrpSpPr>
              <p:grpSpPr>
                <a:xfrm>
                  <a:off x="5906923" y="5601475"/>
                  <a:ext cx="839417" cy="800457"/>
                  <a:chOff x="6769119" y="4082512"/>
                  <a:chExt cx="839417" cy="800457"/>
                </a:xfrm>
              </p:grpSpPr>
              <p:pic>
                <p:nvPicPr>
                  <p:cNvPr id="47" name="Object 47">
                    <a:extLst>
                      <a:ext uri="{FF2B5EF4-FFF2-40B4-BE49-F238E27FC236}">
                        <a16:creationId xmlns:a16="http://schemas.microsoft.com/office/drawing/2014/main" id="{02A3DE5A-7696-4E3C-A611-4F73EEBA750C}"/>
                      </a:ext>
                    </a:extLst>
                  </p:cNvPr>
                  <p:cNvPicPr/>
                  <p:nvPr/>
                </p:nvPicPr>
                <p:blipFill rotWithShape="1"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211" t="14077" r="10746" b="34890"/>
                  <a:stretch/>
                </p:blipFill>
                <p:spPr>
                  <a:xfrm>
                    <a:off x="6769119" y="4082512"/>
                    <a:ext cx="839417" cy="644771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4C482E4-4274-401E-8339-F68BDE56DD41}"/>
                      </a:ext>
                    </a:extLst>
                  </p:cNvPr>
                  <p:cNvSpPr txBox="1"/>
                  <p:nvPr/>
                </p:nvSpPr>
                <p:spPr>
                  <a:xfrm>
                    <a:off x="6942871" y="4606847"/>
                    <a:ext cx="642448" cy="2761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69BD4B"/>
                        </a:solidFill>
                      </a:rPr>
                      <a:t>user</a:t>
                    </a:r>
                    <a:endParaRPr lang="ko-KR" altLang="en-US" sz="1200" dirty="0">
                      <a:solidFill>
                        <a:srgbClr val="69BD4B"/>
                      </a:solidFill>
                    </a:endParaRPr>
                  </a:p>
                </p:txBody>
              </p:sp>
            </p:grpSp>
            <p:pic>
              <p:nvPicPr>
                <p:cNvPr id="45" name="Picture 2" descr="Pod CPU/Memory 리소스 최적화하기 (VPA 및 Kubecost 추천로직 분석) | 개발자 Story | SKT  Enterprise">
                  <a:extLst>
                    <a:ext uri="{FF2B5EF4-FFF2-40B4-BE49-F238E27FC236}">
                      <a16:creationId xmlns:a16="http://schemas.microsoft.com/office/drawing/2014/main" id="{4A86858B-ED9A-449F-9C20-67407AA0FB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94754" y="5539362"/>
                  <a:ext cx="804305" cy="77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8B364F56-3CE1-44E6-8099-0CD1100EBF57}"/>
                    </a:ext>
                  </a:extLst>
                </p:cNvPr>
                <p:cNvCxnSpPr>
                  <a:cxnSpLocks/>
                  <a:stCxn id="47" idx="3"/>
                  <a:endCxn id="45" idx="1"/>
                </p:cNvCxnSpPr>
                <p:nvPr/>
              </p:nvCxnSpPr>
              <p:spPr>
                <a:xfrm>
                  <a:off x="6746340" y="5923861"/>
                  <a:ext cx="248414" cy="5366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455201C-285D-4844-B72D-11A58C975072}"/>
                  </a:ext>
                </a:extLst>
              </p:cNvPr>
              <p:cNvGrpSpPr/>
              <p:nvPr/>
            </p:nvGrpSpPr>
            <p:grpSpPr>
              <a:xfrm>
                <a:off x="4302398" y="4671508"/>
                <a:ext cx="1898146" cy="866306"/>
                <a:chOff x="5906924" y="4683041"/>
                <a:chExt cx="1892135" cy="863564"/>
              </a:xfrm>
            </p:grpSpPr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1FC2B1D9-1857-4005-93EC-24A25FF6EA0C}"/>
                    </a:ext>
                  </a:extLst>
                </p:cNvPr>
                <p:cNvGrpSpPr/>
                <p:nvPr/>
              </p:nvGrpSpPr>
              <p:grpSpPr>
                <a:xfrm>
                  <a:off x="5906924" y="4750521"/>
                  <a:ext cx="839417" cy="796084"/>
                  <a:chOff x="7530714" y="439609"/>
                  <a:chExt cx="839417" cy="796084"/>
                </a:xfrm>
              </p:grpSpPr>
              <p:pic>
                <p:nvPicPr>
                  <p:cNvPr id="42" name="Object 47">
                    <a:extLst>
                      <a:ext uri="{FF2B5EF4-FFF2-40B4-BE49-F238E27FC236}">
                        <a16:creationId xmlns:a16="http://schemas.microsoft.com/office/drawing/2014/main" id="{29F03640-2D0D-485A-9205-B8E823B5F56A}"/>
                      </a:ext>
                    </a:extLst>
                  </p:cNvPr>
                  <p:cNvPicPr/>
                  <p:nvPr/>
                </p:nvPicPr>
                <p:blipFill rotWithShape="1"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211" t="14077" r="10746" b="34890"/>
                  <a:stretch/>
                </p:blipFill>
                <p:spPr>
                  <a:xfrm>
                    <a:off x="7530714" y="439609"/>
                    <a:ext cx="839417" cy="644771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3CF597C-0E1F-453D-AF0A-B79DC2A91B73}"/>
                      </a:ext>
                    </a:extLst>
                  </p:cNvPr>
                  <p:cNvSpPr txBox="1"/>
                  <p:nvPr/>
                </p:nvSpPr>
                <p:spPr>
                  <a:xfrm>
                    <a:off x="7676318" y="959571"/>
                    <a:ext cx="642447" cy="2761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69BD4B"/>
                        </a:solidFill>
                      </a:rPr>
                      <a:t>room</a:t>
                    </a:r>
                    <a:endParaRPr lang="ko-KR" altLang="en-US" sz="1200" dirty="0">
                      <a:solidFill>
                        <a:srgbClr val="69BD4B"/>
                      </a:solidFill>
                    </a:endParaRPr>
                  </a:p>
                </p:txBody>
              </p:sp>
            </p:grpSp>
            <p:pic>
              <p:nvPicPr>
                <p:cNvPr id="40" name="Picture 2" descr="Pod CPU/Memory 리소스 최적화하기 (VPA 및 Kubecost 추천로직 분석) | 개발자 Story | SKT  Enterprise">
                  <a:extLst>
                    <a:ext uri="{FF2B5EF4-FFF2-40B4-BE49-F238E27FC236}">
                      <a16:creationId xmlns:a16="http://schemas.microsoft.com/office/drawing/2014/main" id="{AE693D2A-4D6F-4A99-B84B-9C41D3004C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94754" y="4683041"/>
                  <a:ext cx="804305" cy="77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527A0249-FDFB-4707-9A42-593655B2298F}"/>
                    </a:ext>
                  </a:extLst>
                </p:cNvPr>
                <p:cNvCxnSpPr>
                  <a:cxnSpLocks/>
                  <a:stCxn id="42" idx="3"/>
                  <a:endCxn id="40" idx="1"/>
                </p:cNvCxnSpPr>
                <p:nvPr/>
              </p:nvCxnSpPr>
              <p:spPr>
                <a:xfrm flipV="1">
                  <a:off x="6746341" y="5072906"/>
                  <a:ext cx="248413" cy="1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6041348-B53C-4758-A3C4-620B1AF76893}"/>
                  </a:ext>
                </a:extLst>
              </p:cNvPr>
              <p:cNvGrpSpPr/>
              <p:nvPr/>
            </p:nvGrpSpPr>
            <p:grpSpPr>
              <a:xfrm>
                <a:off x="4295769" y="3797266"/>
                <a:ext cx="1904902" cy="873795"/>
                <a:chOff x="5900188" y="3808797"/>
                <a:chExt cx="1898871" cy="871029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492B423-5BDD-4D07-B46E-598E38262845}"/>
                    </a:ext>
                  </a:extLst>
                </p:cNvPr>
                <p:cNvGrpSpPr/>
                <p:nvPr/>
              </p:nvGrpSpPr>
              <p:grpSpPr>
                <a:xfrm>
                  <a:off x="5900188" y="3876277"/>
                  <a:ext cx="1058841" cy="803549"/>
                  <a:chOff x="5195990" y="1406766"/>
                  <a:chExt cx="1058841" cy="803549"/>
                </a:xfrm>
              </p:grpSpPr>
              <p:pic>
                <p:nvPicPr>
                  <p:cNvPr id="37" name="Object 47">
                    <a:extLst>
                      <a:ext uri="{FF2B5EF4-FFF2-40B4-BE49-F238E27FC236}">
                        <a16:creationId xmlns:a16="http://schemas.microsoft.com/office/drawing/2014/main" id="{37BDC287-D2E9-4FBC-8561-F17E31B301A9}"/>
                      </a:ext>
                    </a:extLst>
                  </p:cNvPr>
                  <p:cNvPicPr/>
                  <p:nvPr/>
                </p:nvPicPr>
                <p:blipFill rotWithShape="1"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211" t="14077" r="10746" b="34890"/>
                  <a:stretch/>
                </p:blipFill>
                <p:spPr>
                  <a:xfrm>
                    <a:off x="5202726" y="1406766"/>
                    <a:ext cx="839417" cy="644771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0A612EB-49D8-4789-A8E8-AA19E88E3B04}"/>
                      </a:ext>
                    </a:extLst>
                  </p:cNvPr>
                  <p:cNvSpPr txBox="1"/>
                  <p:nvPr/>
                </p:nvSpPr>
                <p:spPr>
                  <a:xfrm>
                    <a:off x="5195990" y="1934193"/>
                    <a:ext cx="1058841" cy="2761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69BD4B"/>
                        </a:solidFill>
                      </a:rPr>
                      <a:t>comment</a:t>
                    </a:r>
                    <a:endParaRPr lang="ko-KR" altLang="en-US" sz="1200" dirty="0">
                      <a:solidFill>
                        <a:srgbClr val="69BD4B"/>
                      </a:solidFill>
                    </a:endParaRPr>
                  </a:p>
                </p:txBody>
              </p:sp>
            </p:grpSp>
            <p:pic>
              <p:nvPicPr>
                <p:cNvPr id="35" name="Picture 2" descr="Pod CPU/Memory 리소스 최적화하기 (VPA 및 Kubecost 추천로직 분석) | 개발자 Story | SKT  Enterprise">
                  <a:extLst>
                    <a:ext uri="{FF2B5EF4-FFF2-40B4-BE49-F238E27FC236}">
                      <a16:creationId xmlns:a16="http://schemas.microsoft.com/office/drawing/2014/main" id="{D4779668-83F0-4464-AC08-A605378AE3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94754" y="3808797"/>
                  <a:ext cx="804305" cy="77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06FC89E-4547-47D0-85A8-4B29B98DD817}"/>
                    </a:ext>
                  </a:extLst>
                </p:cNvPr>
                <p:cNvCxnSpPr>
                  <a:cxnSpLocks/>
                  <a:stCxn id="37" idx="3"/>
                  <a:endCxn id="35" idx="1"/>
                </p:cNvCxnSpPr>
                <p:nvPr/>
              </p:nvCxnSpPr>
              <p:spPr>
                <a:xfrm flipV="1">
                  <a:off x="6746341" y="4198662"/>
                  <a:ext cx="248413" cy="1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66033B9-38E4-45EA-A447-34C30838325C}"/>
                  </a:ext>
                </a:extLst>
              </p:cNvPr>
              <p:cNvSpPr/>
              <p:nvPr/>
            </p:nvSpPr>
            <p:spPr>
              <a:xfrm>
                <a:off x="4209284" y="1102531"/>
                <a:ext cx="2024197" cy="5290604"/>
              </a:xfrm>
              <a:prstGeom prst="roundRect">
                <a:avLst/>
              </a:prstGeom>
              <a:noFill/>
              <a:ln>
                <a:solidFill>
                  <a:srgbClr val="326CE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CE4396F-D17B-4A26-844C-743CC03C1055}"/>
                </a:ext>
              </a:extLst>
            </p:cNvPr>
            <p:cNvCxnSpPr>
              <a:cxnSpLocks/>
              <a:stCxn id="6" idx="3"/>
              <a:endCxn id="33" idx="1"/>
            </p:cNvCxnSpPr>
            <p:nvPr/>
          </p:nvCxnSpPr>
          <p:spPr>
            <a:xfrm>
              <a:off x="4182518" y="3744096"/>
              <a:ext cx="27688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30BBE5-28C8-4759-8DA5-DB556571EEAD}"/>
                </a:ext>
              </a:extLst>
            </p:cNvPr>
            <p:cNvCxnSpPr>
              <a:stCxn id="33" idx="3"/>
              <a:endCxn id="9" idx="1"/>
            </p:cNvCxnSpPr>
            <p:nvPr/>
          </p:nvCxnSpPr>
          <p:spPr>
            <a:xfrm flipV="1">
              <a:off x="6483597" y="1642740"/>
              <a:ext cx="231449" cy="2101356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2FF1EEB8-B6DD-4D86-A734-9DDAF579ADD0}"/>
                </a:ext>
              </a:extLst>
            </p:cNvPr>
            <p:cNvCxnSpPr>
              <a:stCxn id="33" idx="2"/>
              <a:endCxn id="69" idx="2"/>
            </p:cNvCxnSpPr>
            <p:nvPr/>
          </p:nvCxnSpPr>
          <p:spPr>
            <a:xfrm rot="5400000" flipH="1" flipV="1">
              <a:off x="6572713" y="4121672"/>
              <a:ext cx="1166511" cy="3368941"/>
            </a:xfrm>
            <a:prstGeom prst="bentConnector3">
              <a:avLst>
                <a:gd name="adj1" fmla="val -19597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7AADEBD-58B6-4E1E-B344-870A7A5BDC98}"/>
                </a:ext>
              </a:extLst>
            </p:cNvPr>
            <p:cNvCxnSpPr>
              <a:cxnSpLocks/>
              <a:stCxn id="9" idx="3"/>
              <a:endCxn id="64" idx="1"/>
            </p:cNvCxnSpPr>
            <p:nvPr/>
          </p:nvCxnSpPr>
          <p:spPr>
            <a:xfrm>
              <a:off x="7638841" y="1642740"/>
              <a:ext cx="3010405" cy="169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9749F606-0C4D-41FB-AC2C-FD069E30A19B}"/>
                </a:ext>
              </a:extLst>
            </p:cNvPr>
            <p:cNvCxnSpPr>
              <a:stCxn id="33" idx="2"/>
              <a:endCxn id="66" idx="2"/>
            </p:cNvCxnSpPr>
            <p:nvPr/>
          </p:nvCxnSpPr>
          <p:spPr>
            <a:xfrm rot="5400000" flipH="1" flipV="1">
              <a:off x="8148452" y="3476669"/>
              <a:ext cx="235776" cy="5589682"/>
            </a:xfrm>
            <a:prstGeom prst="bentConnector3">
              <a:avLst>
                <a:gd name="adj1" fmla="val -96956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717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0EBC1-813F-04B2-4962-45F3940A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D76FEB-732D-BF86-342D-BE430E6446E1}"/>
              </a:ext>
            </a:extLst>
          </p:cNvPr>
          <p:cNvGrpSpPr/>
          <p:nvPr/>
        </p:nvGrpSpPr>
        <p:grpSpPr>
          <a:xfrm>
            <a:off x="2677098" y="1484335"/>
            <a:ext cx="6153125" cy="4108923"/>
            <a:chOff x="1535723" y="195415"/>
            <a:chExt cx="9120554" cy="5995001"/>
          </a:xfrm>
        </p:grpSpPr>
        <p:pic>
          <p:nvPicPr>
            <p:cNvPr id="5" name="Picture 2" descr="Jenkins, 넌 누구냐 !">
              <a:extLst>
                <a:ext uri="{FF2B5EF4-FFF2-40B4-BE49-F238E27FC236}">
                  <a16:creationId xmlns:a16="http://schemas.microsoft.com/office/drawing/2014/main" id="{A43E444E-41F9-FC17-02C7-D2EC5A184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8FA"/>
                </a:clrFrom>
                <a:clrTo>
                  <a:srgbClr val="F7F8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85" y="195415"/>
              <a:ext cx="922752" cy="9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27757A-78CA-A6FF-435E-2E75D1B20DA9}"/>
                </a:ext>
              </a:extLst>
            </p:cNvPr>
            <p:cNvGrpSpPr/>
            <p:nvPr/>
          </p:nvGrpSpPr>
          <p:grpSpPr>
            <a:xfrm>
              <a:off x="2161050" y="1257460"/>
              <a:ext cx="1772651" cy="2020607"/>
              <a:chOff x="2161050" y="1257460"/>
              <a:chExt cx="1772651" cy="2020607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695EF0D1-3210-1BD2-FAC5-D039EEB7D908}"/>
                  </a:ext>
                </a:extLst>
              </p:cNvPr>
              <p:cNvSpPr/>
              <p:nvPr/>
            </p:nvSpPr>
            <p:spPr>
              <a:xfrm>
                <a:off x="2161050" y="1824344"/>
                <a:ext cx="1772651" cy="14537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Picture 2" descr="IntelliJ IDEA - 위키백과, 우리 모두의 백과사전">
                <a:extLst>
                  <a:ext uri="{FF2B5EF4-FFF2-40B4-BE49-F238E27FC236}">
                    <a16:creationId xmlns:a16="http://schemas.microsoft.com/office/drawing/2014/main" id="{3F9E7146-1B92-DEC8-3C25-FBBC8F6ED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2279" y="1257460"/>
                <a:ext cx="922752" cy="92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모서리가 둥근 직사각형 34">
              <a:extLst>
                <a:ext uri="{FF2B5EF4-FFF2-40B4-BE49-F238E27FC236}">
                  <a16:creationId xmlns:a16="http://schemas.microsoft.com/office/drawing/2014/main" id="{62543C9E-73B1-0911-A6E2-746D9BD75946}"/>
                </a:ext>
              </a:extLst>
            </p:cNvPr>
            <p:cNvSpPr/>
            <p:nvPr/>
          </p:nvSpPr>
          <p:spPr>
            <a:xfrm>
              <a:off x="1535723" y="1090877"/>
              <a:ext cx="9120554" cy="5099539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9999" tIns="44999" rIns="89999" bIns="44999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endParaRPr lang="en-US" sz="1800" b="0" strike="noStrike" spc="-1" dirty="0">
                <a:solidFill>
                  <a:schemeClr val="lt1"/>
                </a:solidFill>
                <a:latin typeface="맑은 고딕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EF90C8-1B27-EB80-33BF-77DF86C4BB5D}"/>
                </a:ext>
              </a:extLst>
            </p:cNvPr>
            <p:cNvGrpSpPr/>
            <p:nvPr/>
          </p:nvGrpSpPr>
          <p:grpSpPr>
            <a:xfrm>
              <a:off x="5157364" y="1258267"/>
              <a:ext cx="1772651" cy="2019800"/>
              <a:chOff x="5157364" y="1258267"/>
              <a:chExt cx="1772651" cy="2019800"/>
            </a:xfrm>
          </p:grpSpPr>
          <p:pic>
            <p:nvPicPr>
              <p:cNvPr id="47" name="그림 106">
                <a:extLst>
                  <a:ext uri="{FF2B5EF4-FFF2-40B4-BE49-F238E27FC236}">
                    <a16:creationId xmlns:a16="http://schemas.microsoft.com/office/drawing/2014/main" id="{9BB13642-4CD9-0D60-5F35-1273B77FFD8A}"/>
                  </a:ext>
                </a:extLst>
              </p:cNvPr>
              <p:cNvPicPr/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510256" y="1258267"/>
                <a:ext cx="1066865" cy="922752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8242C22-B098-A9BF-D868-A2DC411D83AB}"/>
                  </a:ext>
                </a:extLst>
              </p:cNvPr>
              <p:cNvSpPr/>
              <p:nvPr/>
            </p:nvSpPr>
            <p:spPr>
              <a:xfrm>
                <a:off x="5157364" y="1824344"/>
                <a:ext cx="1772651" cy="14537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C96CAF3-CF59-EE1F-B393-392D79850F45}"/>
                </a:ext>
              </a:extLst>
            </p:cNvPr>
            <p:cNvGrpSpPr/>
            <p:nvPr/>
          </p:nvGrpSpPr>
          <p:grpSpPr>
            <a:xfrm>
              <a:off x="8258301" y="1234014"/>
              <a:ext cx="1772651" cy="2044052"/>
              <a:chOff x="8258301" y="1234014"/>
              <a:chExt cx="1772651" cy="2044052"/>
            </a:xfrm>
          </p:grpSpPr>
          <p:pic>
            <p:nvPicPr>
              <p:cNvPr id="45" name="Picture 28" descr="SpringBoot] build.gradle, repositories, dependencies, repositories,  dependencies란?">
                <a:extLst>
                  <a:ext uri="{FF2B5EF4-FFF2-40B4-BE49-F238E27FC236}">
                    <a16:creationId xmlns:a16="http://schemas.microsoft.com/office/drawing/2014/main" id="{6D7D1526-2F42-EB44-6B2E-ED5934A4D9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3455" y="1234014"/>
                <a:ext cx="1153440" cy="922752"/>
              </a:xfrm>
              <a:prstGeom prst="rect">
                <a:avLst/>
              </a:prstGeom>
              <a:noFill/>
            </p:spPr>
          </p:pic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DE816FF2-14F6-BF94-B4CC-67F6CD8112E6}"/>
                  </a:ext>
                </a:extLst>
              </p:cNvPr>
              <p:cNvSpPr/>
              <p:nvPr/>
            </p:nvSpPr>
            <p:spPr>
              <a:xfrm>
                <a:off x="8258301" y="1824343"/>
                <a:ext cx="1772651" cy="14537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59A032-7864-47F4-F668-1893B8B58677}"/>
                </a:ext>
              </a:extLst>
            </p:cNvPr>
            <p:cNvGrpSpPr/>
            <p:nvPr/>
          </p:nvGrpSpPr>
          <p:grpSpPr>
            <a:xfrm>
              <a:off x="2086850" y="3220261"/>
              <a:ext cx="1921047" cy="2282490"/>
              <a:chOff x="2086850" y="3220261"/>
              <a:chExt cx="1921047" cy="2282490"/>
            </a:xfrm>
          </p:grpSpPr>
          <p:pic>
            <p:nvPicPr>
              <p:cNvPr id="43" name="Picture 42" descr="Docker Compose] Compose Specification">
                <a:extLst>
                  <a:ext uri="{FF2B5EF4-FFF2-40B4-BE49-F238E27FC236}">
                    <a16:creationId xmlns:a16="http://schemas.microsoft.com/office/drawing/2014/main" id="{42623D73-38CB-625C-A9FC-B6F4B67DE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6850" y="3220261"/>
                <a:ext cx="1921047" cy="922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F5AF0B3-4867-9D15-4003-BA9A3B66F407}"/>
                  </a:ext>
                </a:extLst>
              </p:cNvPr>
              <p:cNvSpPr/>
              <p:nvPr/>
            </p:nvSpPr>
            <p:spPr>
              <a:xfrm>
                <a:off x="2161049" y="4049028"/>
                <a:ext cx="1772651" cy="14537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685D8-21C5-E219-71E8-E90C82ED4867}"/>
                </a:ext>
              </a:extLst>
            </p:cNvPr>
            <p:cNvGrpSpPr/>
            <p:nvPr/>
          </p:nvGrpSpPr>
          <p:grpSpPr>
            <a:xfrm>
              <a:off x="5157362" y="3286117"/>
              <a:ext cx="1772651" cy="2216634"/>
              <a:chOff x="5157362" y="3286117"/>
              <a:chExt cx="1772651" cy="2216634"/>
            </a:xfrm>
          </p:grpSpPr>
          <p:pic>
            <p:nvPicPr>
              <p:cNvPr id="41" name="Picture 46" descr="도커 허브 저장소(Docker Hub Registry)에 이미지 배포하기">
                <a:extLst>
                  <a:ext uri="{FF2B5EF4-FFF2-40B4-BE49-F238E27FC236}">
                    <a16:creationId xmlns:a16="http://schemas.microsoft.com/office/drawing/2014/main" id="{AE3A5B6A-2EE8-2538-2092-61F6693F4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8234" y="3286117"/>
                <a:ext cx="1450906" cy="1156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7EC200BE-F051-F77C-F2BF-6A2525A30731}"/>
                  </a:ext>
                </a:extLst>
              </p:cNvPr>
              <p:cNvSpPr/>
              <p:nvPr/>
            </p:nvSpPr>
            <p:spPr>
              <a:xfrm>
                <a:off x="5157362" y="4049028"/>
                <a:ext cx="1772651" cy="14537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3FCF208-9D13-0A76-022C-C0E4636473D0}"/>
                </a:ext>
              </a:extLst>
            </p:cNvPr>
            <p:cNvGrpSpPr/>
            <p:nvPr/>
          </p:nvGrpSpPr>
          <p:grpSpPr>
            <a:xfrm>
              <a:off x="8258301" y="3377683"/>
              <a:ext cx="1772651" cy="2125068"/>
              <a:chOff x="8258301" y="3377683"/>
              <a:chExt cx="1772651" cy="2125068"/>
            </a:xfrm>
          </p:grpSpPr>
          <p:pic>
            <p:nvPicPr>
              <p:cNvPr id="39" name="Picture 16" descr="Deploying an Application with Kubernetes | by David Seybold | Design and  Tech.Co | Medium">
                <a:extLst>
                  <a:ext uri="{FF2B5EF4-FFF2-40B4-BE49-F238E27FC236}">
                    <a16:creationId xmlns:a16="http://schemas.microsoft.com/office/drawing/2014/main" id="{0374F523-17A0-16BD-955F-E363566D3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18" t="8797" r="23722" b="4507"/>
              <a:stretch/>
            </p:blipFill>
            <p:spPr bwMode="auto">
              <a:xfrm>
                <a:off x="8656743" y="3377683"/>
                <a:ext cx="1066864" cy="952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2B5C8539-6CDB-0B9B-1988-A5B2020AB6AE}"/>
                  </a:ext>
                </a:extLst>
              </p:cNvPr>
              <p:cNvSpPr/>
              <p:nvPr/>
            </p:nvSpPr>
            <p:spPr>
              <a:xfrm>
                <a:off x="8258301" y="4049028"/>
                <a:ext cx="1772651" cy="145372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10B55D7-E4EC-6339-61D3-8F5498041022}"/>
                </a:ext>
              </a:extLst>
            </p:cNvPr>
            <p:cNvCxnSpPr>
              <a:stCxn id="49" idx="3"/>
              <a:endCxn id="48" idx="1"/>
            </p:cNvCxnSpPr>
            <p:nvPr/>
          </p:nvCxnSpPr>
          <p:spPr>
            <a:xfrm>
              <a:off x="3933701" y="2551206"/>
              <a:ext cx="1223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72C6FF8-AD90-D556-D3DF-9E177CA061DC}"/>
                </a:ext>
              </a:extLst>
            </p:cNvPr>
            <p:cNvCxnSpPr>
              <a:cxnSpLocks/>
              <a:stCxn id="48" idx="3"/>
              <a:endCxn id="46" idx="1"/>
            </p:cNvCxnSpPr>
            <p:nvPr/>
          </p:nvCxnSpPr>
          <p:spPr>
            <a:xfrm flipV="1">
              <a:off x="6930015" y="2551205"/>
              <a:ext cx="132828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17376FB-B41A-C3CE-1780-16E5333B6BFF}"/>
                </a:ext>
              </a:extLst>
            </p:cNvPr>
            <p:cNvCxnSpPr>
              <a:cxnSpLocks/>
              <a:stCxn id="44" idx="3"/>
              <a:endCxn id="42" idx="1"/>
            </p:cNvCxnSpPr>
            <p:nvPr/>
          </p:nvCxnSpPr>
          <p:spPr>
            <a:xfrm>
              <a:off x="3933700" y="4775890"/>
              <a:ext cx="12236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2E2D0F-D024-E300-FA2C-BF5865B737FC}"/>
                </a:ext>
              </a:extLst>
            </p:cNvPr>
            <p:cNvCxnSpPr>
              <a:cxnSpLocks/>
              <a:stCxn id="42" idx="3"/>
              <a:endCxn id="40" idx="1"/>
            </p:cNvCxnSpPr>
            <p:nvPr/>
          </p:nvCxnSpPr>
          <p:spPr>
            <a:xfrm>
              <a:off x="6930013" y="4775890"/>
              <a:ext cx="132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534155C-0E96-2519-4920-F92CB9231D89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1535723" y="4775889"/>
              <a:ext cx="6253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CBF445-77F6-F6F6-9D5D-9A0DE79BC55A}"/>
                </a:ext>
              </a:extLst>
            </p:cNvPr>
            <p:cNvCxnSpPr>
              <a:stCxn id="46" idx="3"/>
            </p:cNvCxnSpPr>
            <p:nvPr/>
          </p:nvCxnSpPr>
          <p:spPr>
            <a:xfrm flipV="1">
              <a:off x="10030952" y="2551204"/>
              <a:ext cx="625325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892EF4-CD50-5A5D-404C-5FE1FFC1AA79}"/>
                </a:ext>
              </a:extLst>
            </p:cNvPr>
            <p:cNvSpPr txBox="1"/>
            <p:nvPr/>
          </p:nvSpPr>
          <p:spPr>
            <a:xfrm>
              <a:off x="2412661" y="2362858"/>
              <a:ext cx="1464592" cy="44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ADLaM Display" panose="020F0502020204030204" pitchFamily="2" charset="0"/>
                  <a:cs typeface="ADLaM Display" panose="020F0502020204030204" pitchFamily="2" charset="0"/>
                </a:rPr>
                <a:t>코드 수정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8D8241-9EFA-282C-1280-E0A06BF23379}"/>
                </a:ext>
              </a:extLst>
            </p:cNvPr>
            <p:cNvSpPr txBox="1"/>
            <p:nvPr/>
          </p:nvSpPr>
          <p:spPr>
            <a:xfrm>
              <a:off x="5291056" y="2244609"/>
              <a:ext cx="1668027" cy="76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DLaM Display" panose="020F0502020204030204" pitchFamily="2" charset="0"/>
                </a:rPr>
                <a:t>GitHub push </a:t>
              </a:r>
              <a:r>
                <a:rPr lang="ko-KR" altLang="en-US" sz="1400" dirty="0">
                  <a:cs typeface="ADLaM Display" panose="020F0502020204030204" pitchFamily="2" charset="0"/>
                </a:rPr>
                <a:t>감지 </a:t>
              </a:r>
              <a:r>
                <a:rPr lang="en-US" altLang="ko-KR" sz="1400" dirty="0">
                  <a:cs typeface="ADLaM Display" panose="020F0502020204030204" pitchFamily="2" charset="0"/>
                </a:rPr>
                <a:t>/ pull</a:t>
              </a:r>
              <a:endParaRPr lang="ko-KR" altLang="en-US" sz="1400" dirty="0">
                <a:cs typeface="ADLaM Display" panose="020F0502020204030204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9AEC0E-7B18-8627-9FFF-C138346B4A17}"/>
                </a:ext>
              </a:extLst>
            </p:cNvPr>
            <p:cNvSpPr txBox="1"/>
            <p:nvPr/>
          </p:nvSpPr>
          <p:spPr>
            <a:xfrm>
              <a:off x="8421631" y="2362856"/>
              <a:ext cx="1650938" cy="449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DLaM Display" panose="020F0502020204030204" pitchFamily="2" charset="0"/>
                </a:rPr>
                <a:t>Gradle build</a:t>
              </a:r>
              <a:endParaRPr lang="ko-KR" altLang="en-US" sz="1400" dirty="0">
                <a:cs typeface="ADLaM Display" panose="020F05020202040302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20C3CF-9B19-CE9F-7D29-607DE172AA73}"/>
                </a:ext>
              </a:extLst>
            </p:cNvPr>
            <p:cNvSpPr txBox="1"/>
            <p:nvPr/>
          </p:nvSpPr>
          <p:spPr>
            <a:xfrm>
              <a:off x="2128571" y="4366985"/>
              <a:ext cx="1976046" cy="76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DLaM Display" panose="020F0502020204030204" pitchFamily="2" charset="0"/>
                </a:rPr>
                <a:t>Docker- Compose build</a:t>
              </a:r>
              <a:endParaRPr lang="ko-KR" altLang="en-US" sz="1400" dirty="0">
                <a:cs typeface="ADLaM Display" panose="020F0502020204030204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709700-1D14-39C6-D950-035823C90141}"/>
                </a:ext>
              </a:extLst>
            </p:cNvPr>
            <p:cNvSpPr txBox="1"/>
            <p:nvPr/>
          </p:nvSpPr>
          <p:spPr>
            <a:xfrm>
              <a:off x="5379543" y="4394195"/>
              <a:ext cx="1328288" cy="76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DLaM Display" panose="020F0502020204030204" pitchFamily="2" charset="0"/>
                </a:rPr>
                <a:t>Image pull /push</a:t>
              </a:r>
              <a:endParaRPr lang="ko-KR" altLang="en-US" sz="1400" dirty="0">
                <a:cs typeface="ADLaM Display" panose="020F0502020204030204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E0CB49-5343-BBE3-32D9-35B95794DE39}"/>
                </a:ext>
              </a:extLst>
            </p:cNvPr>
            <p:cNvSpPr txBox="1"/>
            <p:nvPr/>
          </p:nvSpPr>
          <p:spPr>
            <a:xfrm>
              <a:off x="8744281" y="4519122"/>
              <a:ext cx="1066864" cy="763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DLaM Display" panose="020F0502020204030204" pitchFamily="2" charset="0"/>
                </a:rPr>
                <a:t>Deploy</a:t>
              </a:r>
              <a:br>
                <a:rPr lang="en-US" altLang="ko-KR" sz="1400" dirty="0">
                  <a:cs typeface="ADLaM Display" panose="020F0502020204030204" pitchFamily="2" charset="0"/>
                </a:rPr>
              </a:br>
              <a:r>
                <a:rPr lang="en-US" altLang="ko-KR" sz="1400" dirty="0">
                  <a:cs typeface="ADLaM Display" panose="020F0502020204030204" pitchFamily="2" charset="0"/>
                </a:rPr>
                <a:t>(pod)</a:t>
              </a:r>
              <a:endParaRPr lang="ko-KR" altLang="en-US" sz="1400" dirty="0">
                <a:cs typeface="ADLaM Display" panose="020F0502020204030204" pitchFamily="2" charset="0"/>
              </a:endParaRP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E8181685-B932-0468-1F44-0E5ED902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CI/CD</a:t>
            </a:r>
            <a:r>
              <a:rPr kumimoji="1" lang="ko-KR" altLang="en-US" dirty="0"/>
              <a:t>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23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32571-038C-DB76-AB65-161AEF73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815EF4C-3D57-8717-BF85-EABE5AB1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61" y="2499576"/>
            <a:ext cx="9044212" cy="32756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595323-B2DB-4766-C522-35DF02042257}"/>
              </a:ext>
            </a:extLst>
          </p:cNvPr>
          <p:cNvGrpSpPr/>
          <p:nvPr/>
        </p:nvGrpSpPr>
        <p:grpSpPr>
          <a:xfrm>
            <a:off x="1055514" y="1346573"/>
            <a:ext cx="10080971" cy="2525515"/>
            <a:chOff x="733949" y="195107"/>
            <a:chExt cx="10080971" cy="2525515"/>
          </a:xfrm>
        </p:grpSpPr>
        <p:pic>
          <p:nvPicPr>
            <p:cNvPr id="5" name="그림 4" descr="스크린샷, 텍스트, 소프트웨어이(가) 표시된 사진&#10;&#10;자동 생성된 설명">
              <a:extLst>
                <a:ext uri="{FF2B5EF4-FFF2-40B4-BE49-F238E27FC236}">
                  <a16:creationId xmlns:a16="http://schemas.microsoft.com/office/drawing/2014/main" id="{C1DE92BA-EDEB-92DB-ABC4-321E7519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4BC7B2"/>
                </a:clrFrom>
                <a:clrTo>
                  <a:srgbClr val="4BC7B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3949" y="195107"/>
              <a:ext cx="10080971" cy="252551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269267F-0A41-0E23-DA0C-44565C1E4F8B}"/>
                    </a:ext>
                  </a:extLst>
                </p14:cNvPr>
                <p14:cNvContentPartPr/>
                <p14:nvPr/>
              </p14:nvContentPartPr>
              <p14:xfrm>
                <a:off x="7852600" y="401680"/>
                <a:ext cx="38160" cy="118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269267F-0A41-0E23-DA0C-44565C1E4F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46480" y="395560"/>
                  <a:ext cx="50400" cy="13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7FE19AA-079D-CDD1-34E7-BCD63A20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젠킨스</a:t>
            </a:r>
            <a:r>
              <a:rPr kumimoji="1" lang="ko-KR" altLang="en-US" dirty="0"/>
              <a:t> 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21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5FAA-FFC3-5426-29B8-125E561C5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49F64384-4093-AC0D-DBFE-B5A45F7B1790}"/>
              </a:ext>
            </a:extLst>
          </p:cNvPr>
          <p:cNvGrpSpPr/>
          <p:nvPr/>
        </p:nvGrpSpPr>
        <p:grpSpPr>
          <a:xfrm>
            <a:off x="3961885" y="1728632"/>
            <a:ext cx="3340185" cy="4356465"/>
            <a:chOff x="3409386" y="1315218"/>
            <a:chExt cx="3340185" cy="4356465"/>
          </a:xfrm>
          <a:noFill/>
        </p:grpSpPr>
        <p:sp>
          <p:nvSpPr>
            <p:cNvPr id="31" name="모서리가 둥근 직사각형 34">
              <a:extLst>
                <a:ext uri="{FF2B5EF4-FFF2-40B4-BE49-F238E27FC236}">
                  <a16:creationId xmlns:a16="http://schemas.microsoft.com/office/drawing/2014/main" id="{67B63FEB-194B-7099-68EF-4B2485E2C36A}"/>
                </a:ext>
              </a:extLst>
            </p:cNvPr>
            <p:cNvSpPr/>
            <p:nvPr/>
          </p:nvSpPr>
          <p:spPr>
            <a:xfrm>
              <a:off x="3409386" y="1567059"/>
              <a:ext cx="3340185" cy="396068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9999" tIns="44999" rIns="89999" bIns="44999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endParaRPr lang="en-US" sz="1800" b="0" strike="noStrike" spc="-1" dirty="0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DD0CDBBB-06B4-41E7-D9CA-8D92938D57F2}"/>
                </a:ext>
              </a:extLst>
            </p:cNvPr>
            <p:cNvSpPr/>
            <p:nvPr/>
          </p:nvSpPr>
          <p:spPr>
            <a:xfrm>
              <a:off x="4026904" y="1315218"/>
              <a:ext cx="2184857" cy="390423"/>
            </a:xfrm>
            <a:prstGeom prst="rect">
              <a:avLst/>
            </a:prstGeom>
            <a:grpFill/>
            <a:ln w="0">
              <a:solidFill>
                <a:schemeClr val="l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89999" tIns="44999" rIns="89999" bIns="44999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r>
                <a:rPr lang="en-US" sz="1800" b="1" strike="noStrike" spc="-1" dirty="0" err="1">
                  <a:ln w="9525"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맑은 고딕"/>
                </a:rPr>
                <a:t>BackEnd</a:t>
              </a:r>
              <a:endParaRPr lang="en-US" sz="1800" b="0" strike="noStrike" spc="-1" dirty="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맑은 고딕"/>
              </a:endParaRPr>
            </a:p>
          </p:txBody>
        </p:sp>
        <p:pic>
          <p:nvPicPr>
            <p:cNvPr id="1050" name="Picture 26" descr="Netty: A Different Kind of Web(Socket) Server">
              <a:extLst>
                <a:ext uri="{FF2B5EF4-FFF2-40B4-BE49-F238E27FC236}">
                  <a16:creationId xmlns:a16="http://schemas.microsoft.com/office/drawing/2014/main" id="{1F8991E8-9159-320B-9810-F4823C0D5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704" y="1891137"/>
              <a:ext cx="874071" cy="499469"/>
            </a:xfrm>
            <a:prstGeom prst="rect">
              <a:avLst/>
            </a:prstGeom>
            <a:grpFill/>
          </p:spPr>
        </p:pic>
        <p:grpSp>
          <p:nvGrpSpPr>
            <p:cNvPr id="33" name="그룹 1013">
              <a:extLst>
                <a:ext uri="{FF2B5EF4-FFF2-40B4-BE49-F238E27FC236}">
                  <a16:creationId xmlns:a16="http://schemas.microsoft.com/office/drawing/2014/main" id="{C3A8C825-B9E9-A5ED-A483-DAD5B81159A2}"/>
                </a:ext>
              </a:extLst>
            </p:cNvPr>
            <p:cNvGrpSpPr/>
            <p:nvPr/>
          </p:nvGrpSpPr>
          <p:grpSpPr>
            <a:xfrm>
              <a:off x="3444637" y="2526237"/>
              <a:ext cx="790894" cy="754588"/>
              <a:chOff x="4081320" y="1886040"/>
              <a:chExt cx="661680" cy="689040"/>
            </a:xfrm>
            <a:grpFill/>
          </p:grpSpPr>
          <p:pic>
            <p:nvPicPr>
              <p:cNvPr id="34" name="Object 47">
                <a:extLst>
                  <a:ext uri="{FF2B5EF4-FFF2-40B4-BE49-F238E27FC236}">
                    <a16:creationId xmlns:a16="http://schemas.microsoft.com/office/drawing/2014/main" id="{1AB0B5E5-A5CE-F9F1-0455-29D3F339EC01}"/>
                  </a:ext>
                </a:extLst>
              </p:cNvPr>
              <p:cNvPicPr/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360" b="10520"/>
              <a:stretch>
                <a:fillRect/>
              </a:stretch>
            </p:blipFill>
            <p:spPr>
              <a:xfrm>
                <a:off x="4081320" y="1886040"/>
                <a:ext cx="661680" cy="689040"/>
              </a:xfrm>
              <a:prstGeom prst="rect">
                <a:avLst/>
              </a:prstGeom>
              <a:grpFill/>
              <a:ln w="0">
                <a:noFill/>
              </a:ln>
            </p:spPr>
          </p:pic>
        </p:grpSp>
        <p:grpSp>
          <p:nvGrpSpPr>
            <p:cNvPr id="36" name="그룹 1021">
              <a:extLst>
                <a:ext uri="{FF2B5EF4-FFF2-40B4-BE49-F238E27FC236}">
                  <a16:creationId xmlns:a16="http://schemas.microsoft.com/office/drawing/2014/main" id="{867934A9-4743-8BDE-8ECA-4140D7B9CAFB}"/>
                </a:ext>
              </a:extLst>
            </p:cNvPr>
            <p:cNvGrpSpPr/>
            <p:nvPr/>
          </p:nvGrpSpPr>
          <p:grpSpPr>
            <a:xfrm>
              <a:off x="4192150" y="2516842"/>
              <a:ext cx="649447" cy="754587"/>
              <a:chOff x="4854600" y="1916640"/>
              <a:chExt cx="573480" cy="631440"/>
            </a:xfrm>
            <a:grpFill/>
          </p:grpSpPr>
          <p:pic>
            <p:nvPicPr>
              <p:cNvPr id="37" name="Object 71">
                <a:extLst>
                  <a:ext uri="{FF2B5EF4-FFF2-40B4-BE49-F238E27FC236}">
                    <a16:creationId xmlns:a16="http://schemas.microsoft.com/office/drawing/2014/main" id="{91255411-CA27-6B8C-4F14-3187F905D0B0}"/>
                  </a:ext>
                </a:extLst>
              </p:cNvPr>
              <p:cNvPicPr/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310" t="9320" r="14130" b="8810"/>
              <a:stretch>
                <a:fillRect/>
              </a:stretch>
            </p:blipFill>
            <p:spPr>
              <a:xfrm>
                <a:off x="4854600" y="1916640"/>
                <a:ext cx="573480" cy="631440"/>
              </a:xfrm>
              <a:prstGeom prst="rect">
                <a:avLst/>
              </a:prstGeom>
              <a:grpFill/>
              <a:ln w="0">
                <a:noFill/>
              </a:ln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C74AC22-276B-906C-9F69-F767E5BFB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21417" y="3220544"/>
              <a:ext cx="1228555" cy="593847"/>
            </a:xfrm>
            <a:prstGeom prst="rect">
              <a:avLst/>
            </a:prstGeom>
            <a:grpFill/>
          </p:spPr>
        </p:pic>
        <p:pic>
          <p:nvPicPr>
            <p:cNvPr id="1026" name="Picture 2" descr="OAuth 2.0 - 쉽고 편리한 로그인">
              <a:extLst>
                <a:ext uri="{FF2B5EF4-FFF2-40B4-BE49-F238E27FC236}">
                  <a16:creationId xmlns:a16="http://schemas.microsoft.com/office/drawing/2014/main" id="{8DD3D29F-CB40-2A60-EE7A-7B3E0AB81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559" y="3146326"/>
              <a:ext cx="733872" cy="733872"/>
            </a:xfrm>
            <a:prstGeom prst="rect">
              <a:avLst/>
            </a:prstGeom>
            <a:grpFill/>
          </p:spPr>
        </p:pic>
        <p:pic>
          <p:nvPicPr>
            <p:cNvPr id="1032" name="Picture 8" descr="JWT(Json Web Token) 알아가기">
              <a:extLst>
                <a:ext uri="{FF2B5EF4-FFF2-40B4-BE49-F238E27FC236}">
                  <a16:creationId xmlns:a16="http://schemas.microsoft.com/office/drawing/2014/main" id="{38532AFF-5E8B-9FBD-EBF6-BC69CC29D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075" y="3286769"/>
              <a:ext cx="1098560" cy="512282"/>
            </a:xfrm>
            <a:prstGeom prst="rect">
              <a:avLst/>
            </a:prstGeom>
            <a:grpFill/>
          </p:spPr>
        </p:pic>
        <p:pic>
          <p:nvPicPr>
            <p:cNvPr id="1038" name="Picture 14" descr="JAVA] 자바 17버전 설치 및 세팅">
              <a:extLst>
                <a:ext uri="{FF2B5EF4-FFF2-40B4-BE49-F238E27FC236}">
                  <a16:creationId xmlns:a16="http://schemas.microsoft.com/office/drawing/2014/main" id="{23219056-8D05-A7F3-CA86-0A296BE1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806" y="1954871"/>
              <a:ext cx="921089" cy="510917"/>
            </a:xfrm>
            <a:prstGeom prst="rect">
              <a:avLst/>
            </a:prstGeom>
            <a:grpFill/>
          </p:spPr>
        </p:pic>
        <p:pic>
          <p:nvPicPr>
            <p:cNvPr id="1044" name="Picture 20" descr="Difference Between Spring MVC Async and Spring WebFlux | Mirbozorgi">
              <a:extLst>
                <a:ext uri="{FF2B5EF4-FFF2-40B4-BE49-F238E27FC236}">
                  <a16:creationId xmlns:a16="http://schemas.microsoft.com/office/drawing/2014/main" id="{8FD04146-EDF4-F1DE-F16B-0F88878732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17" t="23893" r="6299" b="31594"/>
            <a:stretch/>
          </p:blipFill>
          <p:spPr bwMode="auto">
            <a:xfrm>
              <a:off x="5906037" y="2462236"/>
              <a:ext cx="730292" cy="627876"/>
            </a:xfrm>
            <a:prstGeom prst="rect">
              <a:avLst/>
            </a:prstGeom>
            <a:grpFill/>
          </p:spPr>
        </p:pic>
        <p:pic>
          <p:nvPicPr>
            <p:cNvPr id="53" name="Picture 20" descr="Difference Between Spring MVC Async and Spring WebFlux | Mirbozorgi">
              <a:extLst>
                <a:ext uri="{FF2B5EF4-FFF2-40B4-BE49-F238E27FC236}">
                  <a16:creationId xmlns:a16="http://schemas.microsoft.com/office/drawing/2014/main" id="{74F50EF7-1F55-4147-0777-BF271A1687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8" t="35923" r="54771" b="34422"/>
            <a:stretch/>
          </p:blipFill>
          <p:spPr bwMode="auto">
            <a:xfrm>
              <a:off x="4881470" y="2616353"/>
              <a:ext cx="901680" cy="399960"/>
            </a:xfrm>
            <a:prstGeom prst="rect">
              <a:avLst/>
            </a:prstGeom>
            <a:grpFill/>
          </p:spPr>
        </p:pic>
        <p:pic>
          <p:nvPicPr>
            <p:cNvPr id="1048" name="Picture 24" descr="Tomcat] 톰캣의 소켓 I/O 방식 (Block/Non-Block, BIO/NIO)">
              <a:extLst>
                <a:ext uri="{FF2B5EF4-FFF2-40B4-BE49-F238E27FC236}">
                  <a16:creationId xmlns:a16="http://schemas.microsoft.com/office/drawing/2014/main" id="{523441FF-8033-C97A-320F-72C20B5EF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1122" y="1881132"/>
              <a:ext cx="630171" cy="616291"/>
            </a:xfrm>
            <a:prstGeom prst="rect">
              <a:avLst/>
            </a:prstGeom>
            <a:grpFill/>
          </p:spPr>
        </p:pic>
        <p:pic>
          <p:nvPicPr>
            <p:cNvPr id="1052" name="Picture 28" descr="SpringBoot] build.gradle, repositories, dependencies, repositories,  dependencies란?">
              <a:extLst>
                <a:ext uri="{FF2B5EF4-FFF2-40B4-BE49-F238E27FC236}">
                  <a16:creationId xmlns:a16="http://schemas.microsoft.com/office/drawing/2014/main" id="{9ECE38DA-5E4B-E70D-F9B7-276A83B6F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725" y="1930470"/>
              <a:ext cx="638646" cy="510917"/>
            </a:xfrm>
            <a:prstGeom prst="rect">
              <a:avLst/>
            </a:prstGeom>
            <a:grpFill/>
          </p:spPr>
        </p:pic>
        <p:pic>
          <p:nvPicPr>
            <p:cNvPr id="1092" name="Picture 68" descr="Implement a standalone Netflix Eureka service registry | by Chamali  Vishmani | Medium">
              <a:extLst>
                <a:ext uri="{FF2B5EF4-FFF2-40B4-BE49-F238E27FC236}">
                  <a16:creationId xmlns:a16="http://schemas.microsoft.com/office/drawing/2014/main" id="{58F18880-B950-D7A3-F533-7FED028FA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583" y="4183477"/>
              <a:ext cx="1072045" cy="559635"/>
            </a:xfrm>
            <a:prstGeom prst="rect">
              <a:avLst/>
            </a:prstGeom>
            <a:grpFill/>
          </p:spPr>
        </p:pic>
        <p:pic>
          <p:nvPicPr>
            <p:cNvPr id="1096" name="Picture 72" descr="마이크로서비스] Spring Cloud gateway (7)">
              <a:extLst>
                <a:ext uri="{FF2B5EF4-FFF2-40B4-BE49-F238E27FC236}">
                  <a16:creationId xmlns:a16="http://schemas.microsoft.com/office/drawing/2014/main" id="{766D2580-7580-B3AA-4105-7D4C24A50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2905" y="4081369"/>
              <a:ext cx="1367654" cy="659964"/>
            </a:xfrm>
            <a:prstGeom prst="rect">
              <a:avLst/>
            </a:prstGeom>
            <a:grpFill/>
          </p:spPr>
        </p:pic>
        <p:pic>
          <p:nvPicPr>
            <p:cNvPr id="1098" name="Picture 74" descr="Spring Cloud Config 서버 연결">
              <a:extLst>
                <a:ext uri="{FF2B5EF4-FFF2-40B4-BE49-F238E27FC236}">
                  <a16:creationId xmlns:a16="http://schemas.microsoft.com/office/drawing/2014/main" id="{6990D68E-FE85-A942-C16F-DC7D1BCAA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499" y="4007461"/>
              <a:ext cx="722830" cy="733872"/>
            </a:xfrm>
            <a:prstGeom prst="rect">
              <a:avLst/>
            </a:prstGeom>
            <a:grpFill/>
          </p:spPr>
        </p:pic>
        <p:pic>
          <p:nvPicPr>
            <p:cNvPr id="1100" name="Picture 76" descr="3] QueryDSL 도입기">
              <a:extLst>
                <a:ext uri="{FF2B5EF4-FFF2-40B4-BE49-F238E27FC236}">
                  <a16:creationId xmlns:a16="http://schemas.microsoft.com/office/drawing/2014/main" id="{BC169047-CFF5-E374-1D6E-F48E6DE75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579" y="4595728"/>
              <a:ext cx="1049924" cy="1075955"/>
            </a:xfrm>
            <a:prstGeom prst="rect">
              <a:avLst/>
            </a:prstGeom>
            <a:grpFill/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4B3A368-C8E5-DC01-55F4-AB2FC466C732}"/>
              </a:ext>
            </a:extLst>
          </p:cNvPr>
          <p:cNvGrpSpPr/>
          <p:nvPr/>
        </p:nvGrpSpPr>
        <p:grpSpPr>
          <a:xfrm>
            <a:off x="7741668" y="1768741"/>
            <a:ext cx="3340185" cy="4217542"/>
            <a:chOff x="7768100" y="1310200"/>
            <a:chExt cx="3340185" cy="4217542"/>
          </a:xfrm>
        </p:grpSpPr>
        <p:sp>
          <p:nvSpPr>
            <p:cNvPr id="54" name="모서리가 둥근 직사각형 34">
              <a:extLst>
                <a:ext uri="{FF2B5EF4-FFF2-40B4-BE49-F238E27FC236}">
                  <a16:creationId xmlns:a16="http://schemas.microsoft.com/office/drawing/2014/main" id="{A25E38D3-3AF6-802F-762A-F37EDEA35E98}"/>
                </a:ext>
              </a:extLst>
            </p:cNvPr>
            <p:cNvSpPr/>
            <p:nvPr/>
          </p:nvSpPr>
          <p:spPr>
            <a:xfrm>
              <a:off x="7768100" y="1567059"/>
              <a:ext cx="3340185" cy="396068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9999" tIns="44999" rIns="89999" bIns="44999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40" name="TextBox 48">
              <a:extLst>
                <a:ext uri="{FF2B5EF4-FFF2-40B4-BE49-F238E27FC236}">
                  <a16:creationId xmlns:a16="http://schemas.microsoft.com/office/drawing/2014/main" id="{394D813A-5B51-176E-972D-85C54CA0C125}"/>
                </a:ext>
              </a:extLst>
            </p:cNvPr>
            <p:cNvSpPr/>
            <p:nvPr/>
          </p:nvSpPr>
          <p:spPr>
            <a:xfrm>
              <a:off x="8334249" y="1310200"/>
              <a:ext cx="2184856" cy="367876"/>
            </a:xfrm>
            <a:prstGeom prst="rect">
              <a:avLst/>
            </a:prstGeom>
            <a:noFill/>
            <a:ln w="0">
              <a:solidFill>
                <a:schemeClr val="l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89999" tIns="44999" rIns="89999" bIns="44999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r>
                <a:rPr lang="en-US" altLang="ko-KR" sz="1800" b="1" strike="noStrike" spc="-1" dirty="0">
                  <a:ln w="9525"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맑은 고딕"/>
                </a:rPr>
                <a:t>Others</a:t>
              </a:r>
              <a:endParaRPr lang="en-US" sz="1800" b="0" strike="noStrike" spc="-1" dirty="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맑은 고딕"/>
              </a:endParaRPr>
            </a:p>
          </p:txBody>
        </p:sp>
        <p:pic>
          <p:nvPicPr>
            <p:cNvPr id="42" name="그림 106">
              <a:extLst>
                <a:ext uri="{FF2B5EF4-FFF2-40B4-BE49-F238E27FC236}">
                  <a16:creationId xmlns:a16="http://schemas.microsoft.com/office/drawing/2014/main" id="{5D1EFE63-86D4-A7BD-F7A3-12B8DA52A907}"/>
                </a:ext>
              </a:extLst>
            </p:cNvPr>
            <p:cNvPicPr/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2036" y="2413512"/>
              <a:ext cx="772667" cy="650454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" name="그림 90">
              <a:extLst>
                <a:ext uri="{FF2B5EF4-FFF2-40B4-BE49-F238E27FC236}">
                  <a16:creationId xmlns:a16="http://schemas.microsoft.com/office/drawing/2014/main" id="{73E2DBFE-E13E-5FA9-26A5-F60055320352}"/>
                </a:ext>
              </a:extLst>
            </p:cNvPr>
            <p:cNvPicPr/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76044" y="3205669"/>
              <a:ext cx="777550" cy="61038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BB58BD3-BDCA-D140-4DAD-28D6B257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93662" y="3256395"/>
              <a:ext cx="507331" cy="562859"/>
            </a:xfrm>
            <a:prstGeom prst="rect">
              <a:avLst/>
            </a:prstGeom>
          </p:spPr>
        </p:pic>
        <p:pic>
          <p:nvPicPr>
            <p:cNvPr id="47" name="Picture 14" descr="AWS란 무엇인가 - 클라우드 컴퓨팅 서비스와 기존 방식 비교">
              <a:extLst>
                <a:ext uri="{FF2B5EF4-FFF2-40B4-BE49-F238E27FC236}">
                  <a16:creationId xmlns:a16="http://schemas.microsoft.com/office/drawing/2014/main" id="{BE373644-3DC1-A241-649E-410F84C79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90" t="38343" r="38248" b="42536"/>
            <a:stretch/>
          </p:blipFill>
          <p:spPr bwMode="auto">
            <a:xfrm>
              <a:off x="7882805" y="2516997"/>
              <a:ext cx="599449" cy="299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8" descr="Naver] 네이버 클라우드 플랫폼 활용하기 - 1">
              <a:extLst>
                <a:ext uri="{FF2B5EF4-FFF2-40B4-BE49-F238E27FC236}">
                  <a16:creationId xmlns:a16="http://schemas.microsoft.com/office/drawing/2014/main" id="{E389CE40-A7A7-9E9C-C8CC-5755A93A6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23" r="969" b="34679"/>
            <a:stretch/>
          </p:blipFill>
          <p:spPr bwMode="auto">
            <a:xfrm>
              <a:off x="8622167" y="1764212"/>
              <a:ext cx="1788519" cy="46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BD026EC-1CF8-5ADD-685C-C629AE2F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2036" y="3294414"/>
              <a:ext cx="661194" cy="557302"/>
            </a:xfrm>
            <a:prstGeom prst="rect">
              <a:avLst/>
            </a:prstGeom>
          </p:spPr>
        </p:pic>
        <p:pic>
          <p:nvPicPr>
            <p:cNvPr id="50" name="Picture 10" descr="mongoDB에 대하여 | 개발자 Story | SKT Enterprise">
              <a:extLst>
                <a:ext uri="{FF2B5EF4-FFF2-40B4-BE49-F238E27FC236}">
                  <a16:creationId xmlns:a16="http://schemas.microsoft.com/office/drawing/2014/main" id="{94BC86E3-697B-0AC0-2A4B-A8CC0D3455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5" t="5764" r="15118" b="14157"/>
            <a:stretch/>
          </p:blipFill>
          <p:spPr bwMode="auto">
            <a:xfrm>
              <a:off x="7794028" y="3220544"/>
              <a:ext cx="766667" cy="557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6" descr="Deploying an Application with Kubernetes | by David Seybold | Design and  Tech.Co | Medium">
              <a:extLst>
                <a:ext uri="{FF2B5EF4-FFF2-40B4-BE49-F238E27FC236}">
                  <a16:creationId xmlns:a16="http://schemas.microsoft.com/office/drawing/2014/main" id="{300DCFC1-A904-CDF6-2208-694C968606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8" t="8797" r="23722" b="4507"/>
            <a:stretch/>
          </p:blipFill>
          <p:spPr bwMode="auto">
            <a:xfrm>
              <a:off x="8629785" y="3993879"/>
              <a:ext cx="667606" cy="59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Jenkins] 젠킨스 설치 방법 - Windows">
              <a:extLst>
                <a:ext uri="{FF2B5EF4-FFF2-40B4-BE49-F238E27FC236}">
                  <a16:creationId xmlns:a16="http://schemas.microsoft.com/office/drawing/2014/main" id="{CE8BC297-893D-CDF7-87FB-BD606068E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364" y="4017368"/>
              <a:ext cx="553993" cy="55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Vercel를 이용하여 배포하기">
              <a:extLst>
                <a:ext uri="{FF2B5EF4-FFF2-40B4-BE49-F238E27FC236}">
                  <a16:creationId xmlns:a16="http://schemas.microsoft.com/office/drawing/2014/main" id="{EBB5C187-EB0F-309A-2261-73E672402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3286" y="2443101"/>
              <a:ext cx="743626" cy="38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Postman Makes Building Software Accessible to All, Announces Postman Flows  | Business Wire">
              <a:extLst>
                <a:ext uri="{FF2B5EF4-FFF2-40B4-BE49-F238E27FC236}">
                  <a16:creationId xmlns:a16="http://schemas.microsoft.com/office/drawing/2014/main" id="{65B41584-52C8-9F27-6380-AAFCFA1B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883" y="4908893"/>
              <a:ext cx="712971" cy="3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Docker Compose] Compose Specification">
              <a:extLst>
                <a:ext uri="{FF2B5EF4-FFF2-40B4-BE49-F238E27FC236}">
                  <a16:creationId xmlns:a16="http://schemas.microsoft.com/office/drawing/2014/main" id="{D74156C3-086A-9533-EE6C-5554C0CED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9655" y="4034064"/>
              <a:ext cx="996265" cy="478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0" name="Picture 46" descr="도커 허브 저장소(Docker Hub Registry)에 이미지 배포하기">
              <a:extLst>
                <a:ext uri="{FF2B5EF4-FFF2-40B4-BE49-F238E27FC236}">
                  <a16:creationId xmlns:a16="http://schemas.microsoft.com/office/drawing/2014/main" id="{11335960-A14F-B10B-006C-7B9EFF017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632" y="4034064"/>
              <a:ext cx="549135" cy="4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 descr="올인원 생산성 앱 노션, 한국어 버전 서비스 시작 &lt; AI·엔터프라이즈 &lt; 기사본문 - 디지털투데이 (DigitalToday)">
              <a:extLst>
                <a:ext uri="{FF2B5EF4-FFF2-40B4-BE49-F238E27FC236}">
                  <a16:creationId xmlns:a16="http://schemas.microsoft.com/office/drawing/2014/main" id="{E4278A36-E15D-F5EE-A20E-B96309656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5538" y="4836442"/>
              <a:ext cx="470314" cy="470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Web] Nginx">
              <a:extLst>
                <a:ext uri="{FF2B5EF4-FFF2-40B4-BE49-F238E27FC236}">
                  <a16:creationId xmlns:a16="http://schemas.microsoft.com/office/drawing/2014/main" id="{220FA1A4-88E8-DFDB-177E-B40B4F375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6827" y="2504529"/>
              <a:ext cx="599449" cy="24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2" name="Picture 58" descr="개발자를 위한 리눅스">
              <a:extLst>
                <a:ext uri="{FF2B5EF4-FFF2-40B4-BE49-F238E27FC236}">
                  <a16:creationId xmlns:a16="http://schemas.microsoft.com/office/drawing/2014/main" id="{3B90E369-B907-75E1-FAF7-9C38FD97C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439" y="4858223"/>
              <a:ext cx="643666" cy="494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AA34F0-8582-517A-D2DA-6CB8C37A079F}"/>
              </a:ext>
            </a:extLst>
          </p:cNvPr>
          <p:cNvGrpSpPr/>
          <p:nvPr/>
        </p:nvGrpSpPr>
        <p:grpSpPr>
          <a:xfrm>
            <a:off x="345684" y="1768741"/>
            <a:ext cx="3340185" cy="4214753"/>
            <a:chOff x="164979" y="1457186"/>
            <a:chExt cx="3340185" cy="4214753"/>
          </a:xfrm>
        </p:grpSpPr>
        <p:sp>
          <p:nvSpPr>
            <p:cNvPr id="57" name="모서리가 둥근 직사각형 34">
              <a:extLst>
                <a:ext uri="{FF2B5EF4-FFF2-40B4-BE49-F238E27FC236}">
                  <a16:creationId xmlns:a16="http://schemas.microsoft.com/office/drawing/2014/main" id="{8702A45C-4882-7097-571B-05499F25E927}"/>
                </a:ext>
              </a:extLst>
            </p:cNvPr>
            <p:cNvSpPr/>
            <p:nvPr/>
          </p:nvSpPr>
          <p:spPr>
            <a:xfrm>
              <a:off x="164979" y="1711256"/>
              <a:ext cx="3340185" cy="396068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9999" tIns="44999" rIns="89999" bIns="44999" anchor="ctr">
              <a:no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endParaRPr lang="en-US" sz="1800" b="0" strike="noStrike" spc="-1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5" name="TextBox 46">
              <a:extLst>
                <a:ext uri="{FF2B5EF4-FFF2-40B4-BE49-F238E27FC236}">
                  <a16:creationId xmlns:a16="http://schemas.microsoft.com/office/drawing/2014/main" id="{FC97E965-7C1C-6299-FEF9-A7AAEF12AF6C}"/>
                </a:ext>
              </a:extLst>
            </p:cNvPr>
            <p:cNvSpPr/>
            <p:nvPr/>
          </p:nvSpPr>
          <p:spPr>
            <a:xfrm>
              <a:off x="1034129" y="1457186"/>
              <a:ext cx="1332089" cy="257745"/>
            </a:xfrm>
            <a:prstGeom prst="rect">
              <a:avLst/>
            </a:prstGeom>
            <a:noFill/>
            <a:ln w="0">
              <a:solidFill>
                <a:schemeClr val="l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89999" tIns="44999" rIns="89999" bIns="44999" anchor="t">
              <a:spAutoFit/>
            </a:bodyPr>
            <a:lstStyle/>
            <a:p>
              <a:pPr lvl="0" algn="ctr" defTabSz="914400">
                <a:lnSpc>
                  <a:spcPct val="100000"/>
                </a:lnSpc>
                <a:defRPr/>
              </a:pPr>
              <a:r>
                <a:rPr lang="en-US" sz="1800" b="1" strike="noStrike" spc="-1" dirty="0" err="1">
                  <a:ln w="9525"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맑은 고딕"/>
                </a:rPr>
                <a:t>FrontEnd</a:t>
              </a:r>
              <a:endParaRPr lang="en-US" sz="1800" b="0" strike="noStrike" spc="-1" dirty="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맑은 고딕"/>
              </a:endParaRPr>
            </a:p>
          </p:txBody>
        </p:sp>
        <p:pic>
          <p:nvPicPr>
            <p:cNvPr id="1086" name="Picture 62" descr="React] Redux 기초">
              <a:extLst>
                <a:ext uri="{FF2B5EF4-FFF2-40B4-BE49-F238E27FC236}">
                  <a16:creationId xmlns:a16="http://schemas.microsoft.com/office/drawing/2014/main" id="{79621AF1-F78C-BB6F-0EF7-812F9B4C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263" y="2515158"/>
              <a:ext cx="980149" cy="49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8" name="Picture 64" descr="Simply create a cookie with JS cookie - Code.broker">
              <a:extLst>
                <a:ext uri="{FF2B5EF4-FFF2-40B4-BE49-F238E27FC236}">
                  <a16:creationId xmlns:a16="http://schemas.microsoft.com/office/drawing/2014/main" id="{CB2D350B-9D21-D189-CADC-2F3DC36C0F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" t="6442" r="5049" b="14074"/>
            <a:stretch/>
          </p:blipFill>
          <p:spPr bwMode="auto">
            <a:xfrm>
              <a:off x="1296522" y="2950198"/>
              <a:ext cx="444378" cy="404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0" name="Picture 66" descr="IT 기본 지식] 웹 개발의 기본! HTML,CSS,Javascript | 인천일보아카데미">
              <a:extLst>
                <a:ext uri="{FF2B5EF4-FFF2-40B4-BE49-F238E27FC236}">
                  <a16:creationId xmlns:a16="http://schemas.microsoft.com/office/drawing/2014/main" id="{ABF64B59-5F50-B3B0-466A-F7D98CC3A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169" y="3879284"/>
              <a:ext cx="1103461" cy="61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00034C-D3BB-434D-ABF6-9A76D26F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기술 스택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06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AAE9-007A-295B-DE26-145FA0C0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1E3AB6-C06B-99FE-6722-92CCE06B686E}"/>
              </a:ext>
            </a:extLst>
          </p:cNvPr>
          <p:cNvGrpSpPr/>
          <p:nvPr/>
        </p:nvGrpSpPr>
        <p:grpSpPr>
          <a:xfrm>
            <a:off x="1233345" y="914104"/>
            <a:ext cx="3794848" cy="5215806"/>
            <a:chOff x="670472" y="85014"/>
            <a:chExt cx="4185999" cy="6044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3B4D82-739D-3554-E573-425A6C4CF076}"/>
                </a:ext>
              </a:extLst>
            </p:cNvPr>
            <p:cNvSpPr txBox="1"/>
            <p:nvPr/>
          </p:nvSpPr>
          <p:spPr>
            <a:xfrm>
              <a:off x="2185547" y="85014"/>
              <a:ext cx="1155850" cy="42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RDBMS</a:t>
              </a:r>
              <a:endParaRPr kumimoji="1"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5DABAC-8950-D5DB-780E-E8C31B0F51AE}"/>
                </a:ext>
              </a:extLst>
            </p:cNvPr>
            <p:cNvGrpSpPr/>
            <p:nvPr/>
          </p:nvGrpSpPr>
          <p:grpSpPr>
            <a:xfrm>
              <a:off x="670472" y="401319"/>
              <a:ext cx="4185999" cy="5728592"/>
              <a:chOff x="670472" y="401319"/>
              <a:chExt cx="4185999" cy="572859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871BF8B-D54C-2AF6-FD65-D6814744D9C4}"/>
                  </a:ext>
                </a:extLst>
              </p:cNvPr>
              <p:cNvGrpSpPr/>
              <p:nvPr/>
            </p:nvGrpSpPr>
            <p:grpSpPr>
              <a:xfrm>
                <a:off x="967379" y="490013"/>
                <a:ext cx="3788941" cy="5639898"/>
                <a:chOff x="702090" y="1116547"/>
                <a:chExt cx="3788941" cy="5639898"/>
              </a:xfrm>
            </p:grpSpPr>
            <p:pic>
              <p:nvPicPr>
                <p:cNvPr id="3" name="그림 2" descr="스크린샷, 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0E0B105E-923D-FE49-7DA3-058161489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282828"/>
                    </a:clrFrom>
                    <a:clrTo>
                      <a:srgbClr val="282828">
                        <a:alpha val="0"/>
                      </a:srgbClr>
                    </a:clrTo>
                  </a:clrChange>
                </a:blip>
                <a:srcRect l="38336" t="11890" r="24373"/>
                <a:stretch/>
              </p:blipFill>
              <p:spPr>
                <a:xfrm>
                  <a:off x="844870" y="1116547"/>
                  <a:ext cx="3539785" cy="2731944"/>
                </a:xfrm>
                <a:prstGeom prst="rect">
                  <a:avLst/>
                </a:prstGeom>
              </p:spPr>
            </p:pic>
            <p:pic>
              <p:nvPicPr>
                <p:cNvPr id="5" name="그림 4" descr="스크린샷, 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AF93F79F-F43C-250A-63D2-FAD28E772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282828"/>
                    </a:clrFrom>
                    <a:clrTo>
                      <a:srgbClr val="282828">
                        <a:alpha val="0"/>
                      </a:srgbClr>
                    </a:clrTo>
                  </a:clrChange>
                </a:blip>
                <a:srcRect t="10848" r="62057"/>
                <a:stretch/>
              </p:blipFill>
              <p:spPr>
                <a:xfrm>
                  <a:off x="702090" y="3848491"/>
                  <a:ext cx="3788941" cy="2907954"/>
                </a:xfrm>
                <a:prstGeom prst="rect">
                  <a:avLst/>
                </a:prstGeom>
              </p:spPr>
            </p:pic>
          </p:grp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B3C4D64E-C858-8E85-F2B4-7F9DA121A0F6}"/>
                  </a:ext>
                </a:extLst>
              </p:cNvPr>
              <p:cNvSpPr/>
              <p:nvPr/>
            </p:nvSpPr>
            <p:spPr>
              <a:xfrm>
                <a:off x="670472" y="401319"/>
                <a:ext cx="4185999" cy="564952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6A968B-77A1-3BF7-162E-AFB76D26E8E1}"/>
              </a:ext>
            </a:extLst>
          </p:cNvPr>
          <p:cNvGrpSpPr/>
          <p:nvPr/>
        </p:nvGrpSpPr>
        <p:grpSpPr>
          <a:xfrm>
            <a:off x="6535334" y="947737"/>
            <a:ext cx="4319260" cy="5182173"/>
            <a:chOff x="6653540" y="31987"/>
            <a:chExt cx="3648605" cy="60186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71EB6-F148-38B3-6F2B-2F3154B9D23A}"/>
                </a:ext>
              </a:extLst>
            </p:cNvPr>
            <p:cNvSpPr txBox="1"/>
            <p:nvPr/>
          </p:nvSpPr>
          <p:spPr>
            <a:xfrm>
              <a:off x="8109469" y="31987"/>
              <a:ext cx="11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NoSQL</a:t>
              </a:r>
              <a:endParaRPr kumimoji="1"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309C02-7F1C-0E82-F74C-42F12620E90C}"/>
                </a:ext>
              </a:extLst>
            </p:cNvPr>
            <p:cNvGrpSpPr/>
            <p:nvPr/>
          </p:nvGrpSpPr>
          <p:grpSpPr>
            <a:xfrm>
              <a:off x="6653540" y="319157"/>
              <a:ext cx="3648605" cy="5731528"/>
              <a:chOff x="6653540" y="319157"/>
              <a:chExt cx="3648605" cy="5731528"/>
            </a:xfrm>
          </p:grpSpPr>
          <p:pic>
            <p:nvPicPr>
              <p:cNvPr id="4" name="그림 3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A365EFA0-4FF1-8A16-1E6E-B9B882FF1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282828"/>
                  </a:clrFrom>
                  <a:clrTo>
                    <a:srgbClr val="282828">
                      <a:alpha val="0"/>
                    </a:srgbClr>
                  </a:clrTo>
                </a:clrChange>
              </a:blip>
              <a:srcRect l="81410" t="15077"/>
              <a:stretch/>
            </p:blipFill>
            <p:spPr>
              <a:xfrm>
                <a:off x="6653540" y="319157"/>
                <a:ext cx="3648605" cy="5444358"/>
              </a:xfrm>
              <a:prstGeom prst="rect">
                <a:avLst/>
              </a:prstGeom>
            </p:spPr>
          </p:pic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47AD2D81-B5E3-1D95-D1C3-599C17764202}"/>
                  </a:ext>
                </a:extLst>
              </p:cNvPr>
              <p:cNvSpPr/>
              <p:nvPr/>
            </p:nvSpPr>
            <p:spPr>
              <a:xfrm>
                <a:off x="6843311" y="412423"/>
                <a:ext cx="3269061" cy="563826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4F7382B-D246-7555-46B3-9D34DA1A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0" y="205755"/>
            <a:ext cx="11818711" cy="65469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02375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사용자 지정 4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523</Words>
  <Application>Microsoft Office PowerPoint</Application>
  <PresentationFormat>와이드스크린</PresentationFormat>
  <Paragraphs>132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KoPubWorld돋움체 Bold</vt:lpstr>
      <vt:lpstr>KoPubWorld돋움체 Medium</vt:lpstr>
      <vt:lpstr>맑은 고딕</vt:lpstr>
      <vt:lpstr>ADLaM Display</vt:lpstr>
      <vt:lpstr>Arial</vt:lpstr>
      <vt:lpstr>갤러리</vt:lpstr>
      <vt:lpstr>PowerPoint 프레젠테이션</vt:lpstr>
      <vt:lpstr>목차</vt:lpstr>
      <vt:lpstr>프로젝트 개요</vt:lpstr>
      <vt:lpstr>팀 구성</vt:lpstr>
      <vt:lpstr>프로젝트 구조</vt:lpstr>
      <vt:lpstr>CI/CD 구조</vt:lpstr>
      <vt:lpstr>젠킨스 빌드</vt:lpstr>
      <vt:lpstr>기술 스택</vt:lpstr>
      <vt:lpstr>ERD</vt:lpstr>
      <vt:lpstr>프로젝트 수행 절차 및 방법(에자일, 주간회의)</vt:lpstr>
      <vt:lpstr>CONFIG-SERVER</vt:lpstr>
      <vt:lpstr>EUREKA-SERVER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강은석</dc:creator>
  <cp:lastModifiedBy>강은석</cp:lastModifiedBy>
  <cp:revision>11</cp:revision>
  <dcterms:created xsi:type="dcterms:W3CDTF">2024-10-12T04:38:38Z</dcterms:created>
  <dcterms:modified xsi:type="dcterms:W3CDTF">2024-10-13T11:11:06Z</dcterms:modified>
</cp:coreProperties>
</file>